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98" r:id="rId2"/>
    <p:sldId id="256" r:id="rId3"/>
    <p:sldId id="312" r:id="rId4"/>
    <p:sldId id="322" r:id="rId5"/>
    <p:sldId id="323" r:id="rId6"/>
    <p:sldId id="324" r:id="rId7"/>
    <p:sldId id="299" r:id="rId8"/>
    <p:sldId id="301" r:id="rId9"/>
    <p:sldId id="300" r:id="rId10"/>
    <p:sldId id="308" r:id="rId11"/>
    <p:sldId id="295" r:id="rId12"/>
    <p:sldId id="316" r:id="rId13"/>
    <p:sldId id="277" r:id="rId14"/>
    <p:sldId id="262" r:id="rId15"/>
    <p:sldId id="261" r:id="rId16"/>
    <p:sldId id="263" r:id="rId17"/>
    <p:sldId id="286" r:id="rId18"/>
    <p:sldId id="280" r:id="rId19"/>
    <p:sldId id="272" r:id="rId20"/>
    <p:sldId id="326" r:id="rId21"/>
    <p:sldId id="318" r:id="rId22"/>
    <p:sldId id="309" r:id="rId23"/>
    <p:sldId id="302" r:id="rId24"/>
    <p:sldId id="303" r:id="rId25"/>
    <p:sldId id="304" r:id="rId26"/>
    <p:sldId id="305" r:id="rId27"/>
    <p:sldId id="306" r:id="rId28"/>
    <p:sldId id="307" r:id="rId29"/>
    <p:sldId id="314" r:id="rId30"/>
    <p:sldId id="320" r:id="rId31"/>
    <p:sldId id="328" r:id="rId32"/>
    <p:sldId id="315" r:id="rId33"/>
    <p:sldId id="325" r:id="rId34"/>
    <p:sldId id="264" r:id="rId35"/>
    <p:sldId id="265" r:id="rId36"/>
    <p:sldId id="266" r:id="rId37"/>
    <p:sldId id="281" r:id="rId38"/>
    <p:sldId id="267" r:id="rId39"/>
    <p:sldId id="268" r:id="rId40"/>
    <p:sldId id="269" r:id="rId41"/>
    <p:sldId id="283" r:id="rId42"/>
    <p:sldId id="270" r:id="rId43"/>
    <p:sldId id="310" r:id="rId44"/>
    <p:sldId id="293" r:id="rId45"/>
    <p:sldId id="271" r:id="rId46"/>
    <p:sldId id="273" r:id="rId47"/>
    <p:sldId id="275" r:id="rId48"/>
    <p:sldId id="276" r:id="rId49"/>
    <p:sldId id="279" r:id="rId50"/>
    <p:sldId id="278" r:id="rId51"/>
    <p:sldId id="287" r:id="rId52"/>
    <p:sldId id="294" r:id="rId53"/>
    <p:sldId id="258" r:id="rId54"/>
    <p:sldId id="259" r:id="rId55"/>
    <p:sldId id="257" r:id="rId56"/>
    <p:sldId id="260" r:id="rId57"/>
    <p:sldId id="274" r:id="rId58"/>
    <p:sldId id="29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9900"/>
    <a:srgbClr val="D6009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48440-3BB6-4F26-8B76-63B6C1F7E64A}" type="datetimeFigureOut">
              <a:rPr lang="en-IN" smtClean="0"/>
              <a:pPr/>
              <a:t>30-09-2019</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F22B1-C4EB-4F80-A2FE-97D881B8943C}" type="slidenum">
              <a:rPr lang="en-IN" smtClean="0"/>
              <a:pPr/>
              <a:t>‹#›</a:t>
            </a:fld>
            <a:endParaRPr lang="en-IN"/>
          </a:p>
        </p:txBody>
      </p:sp>
    </p:spTree>
    <p:extLst>
      <p:ext uri="{BB962C8B-B14F-4D97-AF65-F5344CB8AC3E}">
        <p14:creationId xmlns="" xmlns:p14="http://schemas.microsoft.com/office/powerpoint/2010/main" val="17984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 xmlns:a16="http://schemas.microsoft.com/office/drawing/2014/main" id="{92799971-ABEA-4B89-B430-72C6C4DD448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84D9B6-40D4-4216-801A-2A79EED418E7}" type="slidenum">
              <a:rPr lang="en-GB" altLang="en-US" smtClean="0"/>
              <a:pPr/>
              <a:t>29</a:t>
            </a:fld>
            <a:endParaRPr lang="en-GB" altLang="en-US"/>
          </a:p>
        </p:txBody>
      </p:sp>
      <p:sp>
        <p:nvSpPr>
          <p:cNvPr id="86019" name="Rectangle 2">
            <a:extLst>
              <a:ext uri="{FF2B5EF4-FFF2-40B4-BE49-F238E27FC236}">
                <a16:creationId xmlns="" xmlns:a16="http://schemas.microsoft.com/office/drawing/2014/main" id="{0FF6CA95-5DAC-488D-A890-0F6B934138DD}"/>
              </a:ext>
            </a:extLst>
          </p:cNvPr>
          <p:cNvSpPr>
            <a:spLocks noGrp="1" noRot="1" noChangeAspect="1" noChangeArrowheads="1" noTextEdit="1"/>
          </p:cNvSpPr>
          <p:nvPr>
            <p:ph type="sldImg"/>
          </p:nvPr>
        </p:nvSpPr>
        <p:spPr>
          <a:ln/>
        </p:spPr>
      </p:sp>
      <p:sp>
        <p:nvSpPr>
          <p:cNvPr id="86020" name="Rectangle 3">
            <a:extLst>
              <a:ext uri="{FF2B5EF4-FFF2-40B4-BE49-F238E27FC236}">
                <a16:creationId xmlns="" xmlns:a16="http://schemas.microsoft.com/office/drawing/2014/main" id="{3D668AA3-C87F-4BAB-B766-8C69C313510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studyfrenchspanish.com/blog/french-speaking-population-world/" TargetMode="External"/><Relationship Id="rId2" Type="http://schemas.openxmlformats.org/officeDocument/2006/relationships/hyperlink" Target="https://www.languagenext.com/french/french-speaking-countries-world/"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tudyfrenchspanish.com/blog/french-language-overview/"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studyfrenchspanish.com/blog/category/french/"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anguagenext.com/french/french-dialects-in-the-world/"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4CF83-CDBB-4494-A83D-C1A1C23F07EE}"/>
              </a:ext>
            </a:extLst>
          </p:cNvPr>
          <p:cNvSpPr>
            <a:spLocks noGrp="1"/>
          </p:cNvSpPr>
          <p:nvPr>
            <p:ph type="title"/>
          </p:nvPr>
        </p:nvSpPr>
        <p:spPr>
          <a:xfrm>
            <a:off x="333375" y="-2268537"/>
            <a:ext cx="8229600" cy="1143000"/>
          </a:xfrm>
        </p:spPr>
        <p:txBody>
          <a:bodyPr/>
          <a:lstStyle/>
          <a:p>
            <a:endParaRPr lang="en-IN" dirty="0"/>
          </a:p>
        </p:txBody>
      </p:sp>
      <p:pic>
        <p:nvPicPr>
          <p:cNvPr id="5" name="Picture 2" descr="C:\Users\Thirumurugan\Desktop\stock-vector-bonjour-word-hello-in-french-fashionable-calligraphy-vector-illustration-on-white-background-407793430.jpg">
            <a:extLst>
              <a:ext uri="{FF2B5EF4-FFF2-40B4-BE49-F238E27FC236}">
                <a16:creationId xmlns="" xmlns:a16="http://schemas.microsoft.com/office/drawing/2014/main" id="{3234C6FB-C312-4BAC-B4A5-E37AE37CEA46}"/>
              </a:ext>
            </a:extLst>
          </p:cNvPr>
          <p:cNvPicPr>
            <a:picLocks noChangeAspect="1" noChangeArrowheads="1"/>
          </p:cNvPicPr>
          <p:nvPr/>
        </p:nvPicPr>
        <p:blipFill>
          <a:blip r:embed="rId2" cstate="print"/>
          <a:srcRect/>
          <a:stretch>
            <a:fillRect/>
          </a:stretch>
        </p:blipFill>
        <p:spPr bwMode="auto">
          <a:xfrm>
            <a:off x="2590800" y="3200400"/>
            <a:ext cx="4114800" cy="2971801"/>
          </a:xfrm>
          <a:prstGeom prst="rect">
            <a:avLst/>
          </a:prstGeom>
          <a:noFill/>
        </p:spPr>
      </p:pic>
      <p:pic>
        <p:nvPicPr>
          <p:cNvPr id="3" name="Content Placeholder 2" descr="C:\Users\Admin\Desktop\St. Joseph's logo.jpg"/>
          <p:cNvPicPr>
            <a:picLocks noGrp="1" noChangeAspect="1" noChangeArrowheads="1"/>
          </p:cNvPicPr>
          <p:nvPr>
            <p:ph idx="1"/>
          </p:nvPr>
        </p:nvPicPr>
        <p:blipFill>
          <a:blip r:embed="rId3" cstate="print"/>
          <a:srcRect/>
          <a:stretch>
            <a:fillRect/>
          </a:stretch>
        </p:blipFill>
        <p:spPr bwMode="auto">
          <a:xfrm>
            <a:off x="3505200" y="762000"/>
            <a:ext cx="2381250" cy="2171700"/>
          </a:xfrm>
          <a:prstGeom prst="rect">
            <a:avLst/>
          </a:prstGeom>
          <a:noFill/>
        </p:spPr>
      </p:pic>
    </p:spTree>
    <p:extLst>
      <p:ext uri="{BB962C8B-B14F-4D97-AF65-F5344CB8AC3E}">
        <p14:creationId xmlns="" xmlns:p14="http://schemas.microsoft.com/office/powerpoint/2010/main" val="377346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13A45C-B0C0-462E-BFC8-7A20384B5C6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743BFDBF-B131-4D51-83DF-919048B3CB11}"/>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976718" y="1600200"/>
            <a:ext cx="3190564" cy="4525963"/>
          </a:xfrm>
        </p:spPr>
      </p:pic>
    </p:spTree>
    <p:extLst>
      <p:ext uri="{BB962C8B-B14F-4D97-AF65-F5344CB8AC3E}">
        <p14:creationId xmlns="" xmlns:p14="http://schemas.microsoft.com/office/powerpoint/2010/main" val="152178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La </a:t>
            </a:r>
            <a:r>
              <a:rPr lang="en-US" dirty="0" err="1">
                <a:solidFill>
                  <a:srgbClr val="009900"/>
                </a:solidFill>
              </a:rPr>
              <a:t>prononciation</a:t>
            </a:r>
            <a:r>
              <a:rPr lang="en-US" dirty="0">
                <a:solidFill>
                  <a:srgbClr val="009900"/>
                </a:solidFill>
              </a:rPr>
              <a:t> de </a:t>
            </a:r>
            <a:r>
              <a:rPr lang="fr-FR" dirty="0">
                <a:solidFill>
                  <a:srgbClr val="009900"/>
                </a:solidFill>
              </a:rPr>
              <a:t>« </a:t>
            </a:r>
            <a:r>
              <a:rPr lang="en-US" dirty="0">
                <a:solidFill>
                  <a:srgbClr val="009900"/>
                </a:solidFill>
              </a:rPr>
              <a:t>u</a:t>
            </a:r>
            <a:r>
              <a:rPr lang="fr-FR" dirty="0">
                <a:solidFill>
                  <a:srgbClr val="009900"/>
                </a:solidFill>
              </a:rPr>
              <a:t> »</a:t>
            </a:r>
          </a:p>
        </p:txBody>
      </p:sp>
      <p:pic>
        <p:nvPicPr>
          <p:cNvPr id="52226" name="Picture 2" descr="C:\Users\Thirumurugan\Desktop\5c947c6c2e8cfd77f663cf6e406961bf.jpg"/>
          <p:cNvPicPr>
            <a:picLocks noGrp="1" noChangeAspect="1" noChangeArrowheads="1"/>
          </p:cNvPicPr>
          <p:nvPr>
            <p:ph idx="1"/>
          </p:nvPr>
        </p:nvPicPr>
        <p:blipFill>
          <a:blip r:embed="rId2" cstate="print"/>
          <a:srcRect/>
          <a:stretch>
            <a:fillRect/>
          </a:stretch>
        </p:blipFill>
        <p:spPr bwMode="auto">
          <a:xfrm>
            <a:off x="762000" y="1524000"/>
            <a:ext cx="4525963" cy="4525963"/>
          </a:xfrm>
          <a:prstGeom prst="rect">
            <a:avLst/>
          </a:prstGeom>
          <a:noFill/>
        </p:spPr>
      </p:pic>
      <p:pic>
        <p:nvPicPr>
          <p:cNvPr id="5" name="Picture 1" descr="C:\Users\Thirumurugan\Desktop\Prononciation.jpg"/>
          <p:cNvPicPr>
            <a:picLocks noChangeAspect="1" noChangeArrowheads="1"/>
          </p:cNvPicPr>
          <p:nvPr/>
        </p:nvPicPr>
        <p:blipFill>
          <a:blip r:embed="rId3" cstate="print"/>
          <a:srcRect/>
          <a:stretch>
            <a:fillRect/>
          </a:stretch>
        </p:blipFill>
        <p:spPr bwMode="auto">
          <a:xfrm>
            <a:off x="5715000" y="3200400"/>
            <a:ext cx="2971799" cy="3276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La </a:t>
            </a:r>
            <a:r>
              <a:rPr lang="en-US" dirty="0" err="1">
                <a:solidFill>
                  <a:srgbClr val="0000FF"/>
                </a:solidFill>
              </a:rPr>
              <a:t>prononciation</a:t>
            </a:r>
            <a:r>
              <a:rPr lang="en-US" dirty="0">
                <a:solidFill>
                  <a:srgbClr val="0000FF"/>
                </a:solidFill>
              </a:rPr>
              <a:t> de </a:t>
            </a:r>
            <a:r>
              <a:rPr lang="fr-FR" dirty="0">
                <a:solidFill>
                  <a:srgbClr val="D60093"/>
                </a:solidFill>
              </a:rPr>
              <a:t>«</a:t>
            </a:r>
            <a:r>
              <a:rPr lang="en-US" dirty="0">
                <a:solidFill>
                  <a:srgbClr val="00B050"/>
                </a:solidFill>
              </a:rPr>
              <a:t>œ</a:t>
            </a:r>
            <a:r>
              <a:rPr lang="fr-FR" dirty="0">
                <a:solidFill>
                  <a:srgbClr val="D60093"/>
                </a:solidFill>
              </a:rPr>
              <a:t>»</a:t>
            </a:r>
            <a:endParaRPr lang="fr-FR"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a:t>The language ended up </a:t>
            </a:r>
            <a:r>
              <a:rPr lang="en-US" b="1" dirty="0"/>
              <a:t>intertwining these two originally distinct letters</a:t>
            </a:r>
            <a:r>
              <a:rPr lang="en-US" dirty="0"/>
              <a:t> ( o</a:t>
            </a:r>
            <a:r>
              <a:rPr lang="en-US"/>
              <a:t>, e) to </a:t>
            </a:r>
            <a:r>
              <a:rPr lang="en-US" dirty="0"/>
              <a:t>such an extent that they now only form one letter (French has the reputation of being the language of love, and here the language is certainly living up to that reputation!). This is called a </a:t>
            </a:r>
            <a:r>
              <a:rPr lang="en-US" b="1" dirty="0"/>
              <a:t>ligature</a:t>
            </a:r>
            <a:r>
              <a:rPr lang="en-US" dirty="0"/>
              <a:t>.</a:t>
            </a:r>
            <a:endParaRPr lang="en-US" dirty="0">
              <a:solidFill>
                <a:srgbClr val="D60093"/>
              </a:solidFill>
            </a:endParaRPr>
          </a:p>
          <a:p>
            <a:r>
              <a:rPr lang="en-US" dirty="0" err="1">
                <a:solidFill>
                  <a:srgbClr val="D60093"/>
                </a:solidFill>
              </a:rPr>
              <a:t>œuf</a:t>
            </a:r>
            <a:r>
              <a:rPr lang="en-US" dirty="0">
                <a:solidFill>
                  <a:srgbClr val="D60093"/>
                </a:solidFill>
              </a:rPr>
              <a:t>, </a:t>
            </a:r>
          </a:p>
          <a:p>
            <a:r>
              <a:rPr lang="en-US" dirty="0" err="1">
                <a:solidFill>
                  <a:srgbClr val="D60093"/>
                </a:solidFill>
              </a:rPr>
              <a:t>nœud</a:t>
            </a:r>
            <a:r>
              <a:rPr lang="en-US" dirty="0">
                <a:solidFill>
                  <a:srgbClr val="D60093"/>
                </a:solidFill>
              </a:rPr>
              <a:t>, </a:t>
            </a:r>
          </a:p>
          <a:p>
            <a:r>
              <a:rPr lang="en-US" dirty="0" err="1">
                <a:solidFill>
                  <a:srgbClr val="D60093"/>
                </a:solidFill>
              </a:rPr>
              <a:t>bœuf</a:t>
            </a:r>
            <a:r>
              <a:rPr lang="en-US" dirty="0">
                <a:solidFill>
                  <a:srgbClr val="D60093"/>
                </a:solidFill>
              </a:rPr>
              <a:t>,</a:t>
            </a:r>
          </a:p>
          <a:p>
            <a:r>
              <a:rPr lang="en-US" dirty="0" err="1">
                <a:solidFill>
                  <a:srgbClr val="D60093"/>
                </a:solidFill>
              </a:rPr>
              <a:t>sœur</a:t>
            </a:r>
            <a:endParaRPr lang="en-US" dirty="0">
              <a:solidFill>
                <a:srgbClr val="D60093"/>
              </a:solidFill>
            </a:endParaRP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
            </a:r>
            <a:br>
              <a:rPr lang="en-US" sz="4000" dirty="0"/>
            </a:br>
            <a:r>
              <a:rPr lang="en-US" sz="4000" dirty="0">
                <a:solidFill>
                  <a:srgbClr val="0000FF"/>
                </a:solidFill>
              </a:rPr>
              <a:t>Attention</a:t>
            </a:r>
            <a:r>
              <a:rPr lang="fr-FR" sz="4000" dirty="0">
                <a:solidFill>
                  <a:srgbClr val="0000FF"/>
                </a:solidFill>
              </a:rPr>
              <a:t> à la prononciation de </a:t>
            </a:r>
            <a:r>
              <a:rPr lang="fr-FR" sz="4000" dirty="0"/>
              <a:t>« </a:t>
            </a:r>
            <a:r>
              <a:rPr lang="fr-FR" sz="4000" dirty="0">
                <a:solidFill>
                  <a:srgbClr val="C00000"/>
                </a:solidFill>
              </a:rPr>
              <a:t>ex</a:t>
            </a:r>
            <a:r>
              <a:rPr lang="fr-FR" sz="4000" dirty="0"/>
              <a:t> »</a:t>
            </a:r>
            <a:r>
              <a:rPr lang="fr-FR" dirty="0"/>
              <a:t/>
            </a:r>
            <a:br>
              <a:rPr lang="fr-FR" dirty="0"/>
            </a:br>
            <a:endParaRPr lang="en-US" dirty="0"/>
          </a:p>
        </p:txBody>
      </p:sp>
      <p:sp>
        <p:nvSpPr>
          <p:cNvPr id="3" name="Content Placeholder 2"/>
          <p:cNvSpPr>
            <a:spLocks noGrp="1"/>
          </p:cNvSpPr>
          <p:nvPr>
            <p:ph idx="1"/>
          </p:nvPr>
        </p:nvSpPr>
        <p:spPr/>
        <p:txBody>
          <a:bodyPr/>
          <a:lstStyle/>
          <a:p>
            <a:pPr>
              <a:buNone/>
            </a:pPr>
            <a:r>
              <a:rPr lang="en-US" dirty="0"/>
              <a:t>• </a:t>
            </a:r>
            <a:r>
              <a:rPr lang="en-US" dirty="0">
                <a:solidFill>
                  <a:srgbClr val="FF0000"/>
                </a:solidFill>
              </a:rPr>
              <a:t>ex + </a:t>
            </a:r>
            <a:r>
              <a:rPr lang="en-US" dirty="0" err="1">
                <a:solidFill>
                  <a:srgbClr val="FF0000"/>
                </a:solidFill>
              </a:rPr>
              <a:t>voyelle</a:t>
            </a:r>
            <a:r>
              <a:rPr lang="en-US" dirty="0">
                <a:solidFill>
                  <a:srgbClr val="FF0000"/>
                </a:solidFill>
              </a:rPr>
              <a:t> = [</a:t>
            </a:r>
            <a:r>
              <a:rPr lang="en-US" dirty="0" err="1">
                <a:solidFill>
                  <a:srgbClr val="FF0000"/>
                </a:solidFill>
              </a:rPr>
              <a:t>egz</a:t>
            </a:r>
            <a:r>
              <a:rPr lang="en-US" dirty="0">
                <a:solidFill>
                  <a:srgbClr val="FF0000"/>
                </a:solidFill>
              </a:rPr>
              <a:t>]</a:t>
            </a:r>
          </a:p>
          <a:p>
            <a:pPr>
              <a:buNone/>
            </a:pPr>
            <a:r>
              <a:rPr lang="en-US" dirty="0" err="1">
                <a:solidFill>
                  <a:srgbClr val="00B050"/>
                </a:solidFill>
              </a:rPr>
              <a:t>Exemples</a:t>
            </a:r>
            <a:r>
              <a:rPr lang="en-US" dirty="0">
                <a:solidFill>
                  <a:srgbClr val="00B050"/>
                </a:solidFill>
              </a:rPr>
              <a:t>:  un </a:t>
            </a:r>
            <a:r>
              <a:rPr lang="en-US" dirty="0" err="1">
                <a:solidFill>
                  <a:srgbClr val="D60093"/>
                </a:solidFill>
              </a:rPr>
              <a:t>ex</a:t>
            </a:r>
            <a:r>
              <a:rPr lang="en-US" dirty="0" err="1">
                <a:solidFill>
                  <a:srgbClr val="00B050"/>
                </a:solidFill>
              </a:rPr>
              <a:t>amen</a:t>
            </a:r>
            <a:r>
              <a:rPr lang="en-US" dirty="0">
                <a:solidFill>
                  <a:srgbClr val="00B050"/>
                </a:solidFill>
              </a:rPr>
              <a:t>, un </a:t>
            </a:r>
            <a:r>
              <a:rPr lang="en-US" dirty="0" err="1">
                <a:solidFill>
                  <a:srgbClr val="D60093"/>
                </a:solidFill>
              </a:rPr>
              <a:t>ex</a:t>
            </a:r>
            <a:r>
              <a:rPr lang="en-US" dirty="0" err="1">
                <a:solidFill>
                  <a:srgbClr val="00B050"/>
                </a:solidFill>
              </a:rPr>
              <a:t>ercice</a:t>
            </a:r>
            <a:r>
              <a:rPr lang="en-US" dirty="0">
                <a:solidFill>
                  <a:srgbClr val="00B050"/>
                </a:solidFill>
              </a:rPr>
              <a:t>, </a:t>
            </a:r>
            <a:r>
              <a:rPr lang="en-US" dirty="0" err="1">
                <a:solidFill>
                  <a:srgbClr val="D60093"/>
                </a:solidFill>
              </a:rPr>
              <a:t>ex</a:t>
            </a:r>
            <a:r>
              <a:rPr lang="en-US" dirty="0" err="1">
                <a:solidFill>
                  <a:srgbClr val="00B050"/>
                </a:solidFill>
              </a:rPr>
              <a:t>ister</a:t>
            </a:r>
            <a:endParaRPr lang="en-US" dirty="0">
              <a:solidFill>
                <a:srgbClr val="00B050"/>
              </a:solidFill>
            </a:endParaRPr>
          </a:p>
          <a:p>
            <a:pPr>
              <a:buNone/>
            </a:pPr>
            <a:endParaRPr lang="en-US" dirty="0">
              <a:solidFill>
                <a:srgbClr val="00B050"/>
              </a:solidFill>
            </a:endParaRPr>
          </a:p>
          <a:p>
            <a:pPr>
              <a:buNone/>
            </a:pPr>
            <a:r>
              <a:rPr lang="en-US" dirty="0"/>
              <a:t>• </a:t>
            </a:r>
            <a:r>
              <a:rPr lang="en-US" dirty="0">
                <a:solidFill>
                  <a:srgbClr val="FF0000"/>
                </a:solidFill>
              </a:rPr>
              <a:t>ex + </a:t>
            </a:r>
            <a:r>
              <a:rPr lang="en-US" dirty="0" err="1">
                <a:solidFill>
                  <a:srgbClr val="FF0000"/>
                </a:solidFill>
              </a:rPr>
              <a:t>consonne</a:t>
            </a:r>
            <a:r>
              <a:rPr lang="en-US" dirty="0">
                <a:solidFill>
                  <a:srgbClr val="FF0000"/>
                </a:solidFill>
              </a:rPr>
              <a:t> = [</a:t>
            </a:r>
            <a:r>
              <a:rPr lang="en-US" dirty="0" err="1">
                <a:solidFill>
                  <a:srgbClr val="FF0000"/>
                </a:solidFill>
              </a:rPr>
              <a:t>eks</a:t>
            </a:r>
            <a:r>
              <a:rPr lang="en-US" dirty="0">
                <a:solidFill>
                  <a:srgbClr val="FF0000"/>
                </a:solidFill>
              </a:rPr>
              <a:t>]</a:t>
            </a:r>
          </a:p>
          <a:p>
            <a:pPr>
              <a:buNone/>
            </a:pPr>
            <a:r>
              <a:rPr lang="en-US" dirty="0" err="1">
                <a:solidFill>
                  <a:srgbClr val="009900"/>
                </a:solidFill>
              </a:rPr>
              <a:t>Exemples</a:t>
            </a:r>
            <a:r>
              <a:rPr lang="en-US" dirty="0">
                <a:solidFill>
                  <a:srgbClr val="009900"/>
                </a:solidFill>
              </a:rPr>
              <a:t>: </a:t>
            </a:r>
            <a:r>
              <a:rPr lang="en-US" dirty="0" err="1">
                <a:solidFill>
                  <a:srgbClr val="D60093"/>
                </a:solidFill>
              </a:rPr>
              <a:t>ex</a:t>
            </a:r>
            <a:r>
              <a:rPr lang="en-US" dirty="0" err="1">
                <a:solidFill>
                  <a:srgbClr val="009900"/>
                </a:solidFill>
              </a:rPr>
              <a:t>ceptionnel</a:t>
            </a:r>
            <a:r>
              <a:rPr lang="en-US" dirty="0">
                <a:solidFill>
                  <a:srgbClr val="009900"/>
                </a:solidFill>
              </a:rPr>
              <a:t>, </a:t>
            </a:r>
            <a:r>
              <a:rPr lang="en-US" dirty="0">
                <a:solidFill>
                  <a:srgbClr val="D60093"/>
                </a:solidFill>
              </a:rPr>
              <a:t>ex</a:t>
            </a:r>
            <a:r>
              <a:rPr lang="en-US" dirty="0">
                <a:solidFill>
                  <a:srgbClr val="009900"/>
                </a:solidFill>
              </a:rPr>
              <a:t>traordinaire, </a:t>
            </a:r>
            <a:r>
              <a:rPr lang="en-US" dirty="0">
                <a:solidFill>
                  <a:srgbClr val="D60093"/>
                </a:solidFill>
              </a:rPr>
              <a:t>ex</a:t>
            </a:r>
            <a:r>
              <a:rPr lang="en-US" dirty="0">
                <a:solidFill>
                  <a:srgbClr val="009900"/>
                </a:solidFill>
              </a:rPr>
              <a:t>pression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600" dirty="0" err="1">
                <a:solidFill>
                  <a:srgbClr val="C00000"/>
                </a:solidFill>
              </a:rPr>
              <a:t>L’apostrophe</a:t>
            </a:r>
            <a:r>
              <a:rPr lang="en-US" sz="3600" dirty="0">
                <a:solidFill>
                  <a:srgbClr val="C00000"/>
                </a:solidFill>
              </a:rPr>
              <a:t>:</a:t>
            </a:r>
            <a:r>
              <a:rPr lang="en-US" sz="3600" b="1" dirty="0">
                <a:solidFill>
                  <a:srgbClr val="00B050"/>
                </a:solidFill>
              </a:rPr>
              <a:t>’</a:t>
            </a:r>
            <a:r>
              <a:rPr lang="en-US" sz="3600" b="1" dirty="0">
                <a:solidFill>
                  <a:srgbClr val="C00000"/>
                </a:solidFill>
              </a:rPr>
              <a:t> </a:t>
            </a:r>
            <a:r>
              <a:rPr lang="en-US" sz="3600" dirty="0" err="1">
                <a:solidFill>
                  <a:srgbClr val="C00000"/>
                </a:solidFill>
              </a:rPr>
              <a:t>devant</a:t>
            </a:r>
            <a:r>
              <a:rPr lang="en-US" sz="3600" dirty="0">
                <a:solidFill>
                  <a:srgbClr val="C00000"/>
                </a:solidFill>
              </a:rPr>
              <a:t> </a:t>
            </a:r>
            <a:r>
              <a:rPr lang="en-US" sz="3600" dirty="0" err="1">
                <a:solidFill>
                  <a:srgbClr val="C00000"/>
                </a:solidFill>
              </a:rPr>
              <a:t>une</a:t>
            </a:r>
            <a:r>
              <a:rPr lang="en-US" sz="3600" dirty="0">
                <a:solidFill>
                  <a:srgbClr val="C00000"/>
                </a:solidFill>
              </a:rPr>
              <a:t> </a:t>
            </a:r>
            <a:r>
              <a:rPr lang="en-US" sz="3600" dirty="0" err="1">
                <a:solidFill>
                  <a:srgbClr val="C00000"/>
                </a:solidFill>
              </a:rPr>
              <a:t>voyelle</a:t>
            </a:r>
            <a:r>
              <a:rPr lang="en-US" sz="3600" dirty="0">
                <a:solidFill>
                  <a:srgbClr val="C00000"/>
                </a:solidFill>
              </a:rPr>
              <a:t>: </a:t>
            </a:r>
            <a:br>
              <a:rPr lang="en-US" sz="3600" dirty="0">
                <a:solidFill>
                  <a:srgbClr val="C00000"/>
                </a:solidFill>
              </a:rPr>
            </a:br>
            <a:r>
              <a:rPr lang="en-US" sz="3600" dirty="0">
                <a:solidFill>
                  <a:srgbClr val="C00000"/>
                </a:solidFill>
              </a:rPr>
              <a:t>Contact entre 2 </a:t>
            </a:r>
            <a:r>
              <a:rPr lang="en-US" sz="3600" dirty="0" err="1">
                <a:solidFill>
                  <a:srgbClr val="C00000"/>
                </a:solidFill>
              </a:rPr>
              <a:t>voyelles</a:t>
            </a:r>
            <a:endParaRPr lang="en-US" sz="3600" dirty="0">
              <a:solidFill>
                <a:srgbClr val="C00000"/>
              </a:solidFill>
            </a:endParaRPr>
          </a:p>
        </p:txBody>
      </p:sp>
      <p:sp>
        <p:nvSpPr>
          <p:cNvPr id="3" name="Content Placeholder 2"/>
          <p:cNvSpPr>
            <a:spLocks noGrp="1"/>
          </p:cNvSpPr>
          <p:nvPr>
            <p:ph idx="1"/>
          </p:nvPr>
        </p:nvSpPr>
        <p:spPr>
          <a:xfrm>
            <a:off x="457200" y="2590800"/>
            <a:ext cx="8229600" cy="3535363"/>
          </a:xfrm>
        </p:spPr>
        <p:txBody>
          <a:bodyPr/>
          <a:lstStyle/>
          <a:p>
            <a:pPr>
              <a:buNone/>
            </a:pPr>
            <a:r>
              <a:rPr lang="en-US" dirty="0" err="1">
                <a:solidFill>
                  <a:srgbClr val="0070C0"/>
                </a:solidFill>
              </a:rPr>
              <a:t>Exemples</a:t>
            </a:r>
            <a:r>
              <a:rPr lang="en-US" dirty="0">
                <a:solidFill>
                  <a:srgbClr val="0070C0"/>
                </a:solidFill>
              </a:rPr>
              <a:t> :</a:t>
            </a:r>
          </a:p>
          <a:p>
            <a:r>
              <a:rPr lang="en-US" dirty="0">
                <a:solidFill>
                  <a:srgbClr val="0070C0"/>
                </a:solidFill>
              </a:rPr>
              <a:t>- je </a:t>
            </a:r>
            <a:r>
              <a:rPr lang="en-US" dirty="0" err="1">
                <a:solidFill>
                  <a:srgbClr val="0070C0"/>
                </a:solidFill>
              </a:rPr>
              <a:t>m'appelle</a:t>
            </a:r>
            <a:r>
              <a:rPr lang="en-US" dirty="0">
                <a:solidFill>
                  <a:srgbClr val="0070C0"/>
                </a:solidFill>
              </a:rPr>
              <a:t> Nathalie</a:t>
            </a:r>
          </a:p>
          <a:p>
            <a:r>
              <a:rPr lang="en-US" dirty="0">
                <a:solidFill>
                  <a:srgbClr val="0070C0"/>
                </a:solidFill>
              </a:rPr>
              <a:t>- </a:t>
            </a:r>
            <a:r>
              <a:rPr lang="en-US" dirty="0" err="1">
                <a:solidFill>
                  <a:srgbClr val="0070C0"/>
                </a:solidFill>
              </a:rPr>
              <a:t>l'avion</a:t>
            </a:r>
            <a:r>
              <a:rPr lang="en-US" dirty="0">
                <a:solidFill>
                  <a:srgbClr val="0070C0"/>
                </a:solidFill>
              </a:rPr>
              <a:t> </a:t>
            </a:r>
            <a:r>
              <a:rPr lang="en-US" dirty="0" err="1">
                <a:solidFill>
                  <a:srgbClr val="0070C0"/>
                </a:solidFill>
              </a:rPr>
              <a:t>vient</a:t>
            </a:r>
            <a:r>
              <a:rPr lang="en-US" dirty="0">
                <a:solidFill>
                  <a:srgbClr val="0070C0"/>
                </a:solidFill>
              </a:rPr>
              <a:t> </a:t>
            </a:r>
            <a:r>
              <a:rPr lang="en-US" dirty="0" err="1">
                <a:solidFill>
                  <a:srgbClr val="0070C0"/>
                </a:solidFill>
              </a:rPr>
              <a:t>d'Afrique</a:t>
            </a:r>
            <a:endParaRPr lang="en-US" dirty="0">
              <a:solidFill>
                <a:srgbClr val="0070C0"/>
              </a:solidFill>
            </a:endParaRPr>
          </a:p>
          <a:p>
            <a:r>
              <a:rPr lang="en-US" dirty="0">
                <a:solidFill>
                  <a:srgbClr val="0070C0"/>
                </a:solidFill>
              </a:rPr>
              <a:t>- </a:t>
            </a:r>
            <a:r>
              <a:rPr lang="en-US" dirty="0" err="1">
                <a:solidFill>
                  <a:srgbClr val="0070C0"/>
                </a:solidFill>
              </a:rPr>
              <a:t>s'il</a:t>
            </a:r>
            <a:r>
              <a:rPr lang="en-US" dirty="0">
                <a:solidFill>
                  <a:srgbClr val="0070C0"/>
                </a:solidFill>
              </a:rPr>
              <a:t> </a:t>
            </a:r>
            <a:r>
              <a:rPr lang="en-US" dirty="0" err="1">
                <a:solidFill>
                  <a:srgbClr val="0070C0"/>
                </a:solidFill>
              </a:rPr>
              <a:t>te</a:t>
            </a:r>
            <a:r>
              <a:rPr lang="en-US" dirty="0">
                <a:solidFill>
                  <a:srgbClr val="0070C0"/>
                </a:solidFill>
              </a:rPr>
              <a:t> </a:t>
            </a:r>
            <a:r>
              <a:rPr lang="en-US" dirty="0" err="1">
                <a:solidFill>
                  <a:srgbClr val="0070C0"/>
                </a:solidFill>
              </a:rPr>
              <a:t>plaît</a:t>
            </a:r>
            <a:endParaRPr lang="en-US" dirty="0">
              <a:solidFill>
                <a:srgbClr val="0070C0"/>
              </a:solidFill>
            </a:endParaRPr>
          </a:p>
          <a:p>
            <a:r>
              <a:rPr lang="en-US" dirty="0">
                <a:solidFill>
                  <a:srgbClr val="0070C0"/>
                </a:solidFill>
              </a:rPr>
              <a:t>- </a:t>
            </a:r>
            <a:r>
              <a:rPr lang="en-US" dirty="0" err="1">
                <a:solidFill>
                  <a:srgbClr val="0070C0"/>
                </a:solidFill>
              </a:rPr>
              <a:t>J'ai</a:t>
            </a:r>
            <a:r>
              <a:rPr lang="en-US" dirty="0">
                <a:solidFill>
                  <a:srgbClr val="0070C0"/>
                </a:solidFill>
              </a:rPr>
              <a:t> un chat</a:t>
            </a:r>
          </a:p>
        </p:txBody>
      </p:sp>
      <p:pic>
        <p:nvPicPr>
          <p:cNvPr id="37889" name="Picture 1" descr="C:\Users\Thirumurugan\Desktop\bouche.jpg"/>
          <p:cNvPicPr>
            <a:picLocks noChangeAspect="1" noChangeArrowheads="1"/>
          </p:cNvPicPr>
          <p:nvPr/>
        </p:nvPicPr>
        <p:blipFill>
          <a:blip r:embed="rId2" cstate="print"/>
          <a:srcRect/>
          <a:stretch>
            <a:fillRect/>
          </a:stretch>
        </p:blipFill>
        <p:spPr bwMode="auto">
          <a:xfrm>
            <a:off x="5486400" y="3352800"/>
            <a:ext cx="3657600" cy="3505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Trait </a:t>
            </a:r>
            <a:r>
              <a:rPr lang="en-US" dirty="0" err="1">
                <a:solidFill>
                  <a:srgbClr val="C00000"/>
                </a:solidFill>
              </a:rPr>
              <a:t>d’union</a:t>
            </a:r>
            <a:r>
              <a:rPr lang="en-US" dirty="0">
                <a:solidFill>
                  <a:srgbClr val="C00000"/>
                </a:solidFill>
              </a:rPr>
              <a:t> : </a:t>
            </a:r>
            <a:r>
              <a:rPr lang="en-US" b="1" dirty="0">
                <a:solidFill>
                  <a:srgbClr val="C00000"/>
                </a:solidFill>
              </a:rPr>
              <a:t>-</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a:buNone/>
            </a:pPr>
            <a:r>
              <a:rPr lang="en-US" dirty="0" err="1">
                <a:solidFill>
                  <a:srgbClr val="00B050"/>
                </a:solidFill>
              </a:rPr>
              <a:t>Exemples</a:t>
            </a:r>
            <a:r>
              <a:rPr lang="en-US" dirty="0">
                <a:solidFill>
                  <a:srgbClr val="00B050"/>
                </a:solidFill>
              </a:rPr>
              <a:t> : </a:t>
            </a:r>
          </a:p>
          <a:p>
            <a:r>
              <a:rPr lang="en-US" dirty="0">
                <a:solidFill>
                  <a:srgbClr val="00B050"/>
                </a:solidFill>
              </a:rPr>
              <a:t>Un grand-</a:t>
            </a:r>
            <a:r>
              <a:rPr lang="en-US" dirty="0" err="1">
                <a:solidFill>
                  <a:srgbClr val="00B050"/>
                </a:solidFill>
              </a:rPr>
              <a:t>père</a:t>
            </a:r>
            <a:endParaRPr lang="en-US" dirty="0">
              <a:solidFill>
                <a:srgbClr val="00B050"/>
              </a:solidFill>
            </a:endParaRPr>
          </a:p>
          <a:p>
            <a:r>
              <a:rPr lang="en-US" dirty="0">
                <a:solidFill>
                  <a:srgbClr val="00B050"/>
                </a:solidFill>
              </a:rPr>
              <a:t>Cent-</a:t>
            </a:r>
            <a:r>
              <a:rPr lang="en-US" dirty="0" err="1">
                <a:solidFill>
                  <a:srgbClr val="00B050"/>
                </a:solidFill>
              </a:rPr>
              <a:t>vingt</a:t>
            </a:r>
            <a:r>
              <a:rPr lang="en-US" dirty="0">
                <a:solidFill>
                  <a:srgbClr val="00B050"/>
                </a:solidFill>
              </a:rPr>
              <a:t>-</a:t>
            </a:r>
            <a:r>
              <a:rPr lang="en-US" dirty="0" err="1">
                <a:solidFill>
                  <a:srgbClr val="00B050"/>
                </a:solidFill>
              </a:rPr>
              <a:t>quatre</a:t>
            </a:r>
            <a:r>
              <a:rPr lang="en-US" dirty="0">
                <a:solidFill>
                  <a:srgbClr val="00B050"/>
                </a:solidFill>
              </a:rPr>
              <a:t> (124)</a:t>
            </a:r>
          </a:p>
          <a:p>
            <a:r>
              <a:rPr lang="en-US" dirty="0">
                <a:solidFill>
                  <a:srgbClr val="00B050"/>
                </a:solidFill>
              </a:rPr>
              <a:t>Un week-end (weekend)</a:t>
            </a:r>
          </a:p>
          <a:p>
            <a:r>
              <a:rPr lang="en-US" dirty="0">
                <a:solidFill>
                  <a:srgbClr val="00B050"/>
                </a:solidFill>
              </a:rPr>
              <a:t>Un </a:t>
            </a:r>
            <a:r>
              <a:rPr lang="en-US" dirty="0" err="1">
                <a:solidFill>
                  <a:srgbClr val="00B050"/>
                </a:solidFill>
              </a:rPr>
              <a:t>aller</a:t>
            </a:r>
            <a:r>
              <a:rPr lang="en-US" dirty="0">
                <a:solidFill>
                  <a:srgbClr val="00B050"/>
                </a:solidFill>
              </a:rPr>
              <a:t>-retour</a:t>
            </a:r>
          </a:p>
          <a:p>
            <a:r>
              <a:rPr lang="en-US" dirty="0" err="1">
                <a:solidFill>
                  <a:srgbClr val="00B050"/>
                </a:solidFill>
              </a:rPr>
              <a:t>Veux-tu</a:t>
            </a:r>
            <a:r>
              <a:rPr lang="en-US" dirty="0">
                <a:solidFill>
                  <a:srgbClr val="00B050"/>
                </a:solidFill>
              </a:rPr>
              <a:t> </a:t>
            </a:r>
            <a:r>
              <a:rPr lang="en-US" dirty="0" err="1">
                <a:solidFill>
                  <a:srgbClr val="00B050"/>
                </a:solidFill>
              </a:rPr>
              <a:t>boire</a:t>
            </a:r>
            <a:r>
              <a:rPr lang="en-US" dirty="0">
                <a:solidFill>
                  <a:srgbClr val="00B050"/>
                </a:solidFill>
              </a:rPr>
              <a:t> un café ?</a:t>
            </a:r>
          </a:p>
          <a:p>
            <a:r>
              <a:rPr lang="en-US" dirty="0" err="1">
                <a:solidFill>
                  <a:srgbClr val="00B050"/>
                </a:solidFill>
              </a:rPr>
              <a:t>Appelle-moi</a:t>
            </a:r>
            <a:r>
              <a:rPr lang="en-US" dirty="0">
                <a:solidFill>
                  <a:srgbClr val="00B050"/>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00B050"/>
                </a:solidFill>
              </a:rPr>
              <a:t>L'élision</a:t>
            </a:r>
            <a:r>
              <a:rPr lang="en-US" dirty="0">
                <a:solidFill>
                  <a:srgbClr val="00B050"/>
                </a:solidFill>
              </a:rPr>
              <a:t> </a:t>
            </a:r>
            <a:r>
              <a:rPr lang="en-US" dirty="0" err="1">
                <a:solidFill>
                  <a:srgbClr val="00B050"/>
                </a:solidFill>
              </a:rPr>
              <a:t>dans</a:t>
            </a:r>
            <a:r>
              <a:rPr lang="en-US" dirty="0">
                <a:solidFill>
                  <a:srgbClr val="00B050"/>
                </a:solidFill>
              </a:rPr>
              <a:t> le </a:t>
            </a:r>
            <a:r>
              <a:rPr lang="en-US" dirty="0" err="1">
                <a:solidFill>
                  <a:srgbClr val="00B050"/>
                </a:solidFill>
              </a:rPr>
              <a:t>langage</a:t>
            </a:r>
            <a:r>
              <a:rPr lang="en-US" dirty="0">
                <a:solidFill>
                  <a:srgbClr val="00B050"/>
                </a:solidFill>
              </a:rPr>
              <a:t> </a:t>
            </a:r>
            <a:r>
              <a:rPr lang="en-US" dirty="0" err="1">
                <a:solidFill>
                  <a:srgbClr val="00B050"/>
                </a:solidFill>
              </a:rPr>
              <a:t>familier</a:t>
            </a:r>
            <a:endParaRPr lang="en-US" dirty="0">
              <a:solidFill>
                <a:srgbClr val="00B050"/>
              </a:solidFill>
            </a:endParaRPr>
          </a:p>
        </p:txBody>
      </p:sp>
      <p:sp>
        <p:nvSpPr>
          <p:cNvPr id="3" name="Content Placeholder 2"/>
          <p:cNvSpPr>
            <a:spLocks noGrp="1"/>
          </p:cNvSpPr>
          <p:nvPr>
            <p:ph idx="1"/>
          </p:nvPr>
        </p:nvSpPr>
        <p:spPr/>
        <p:txBody>
          <a:bodyPr/>
          <a:lstStyle/>
          <a:p>
            <a:pPr>
              <a:buNone/>
            </a:pPr>
            <a:r>
              <a:rPr lang="en-US" dirty="0" err="1">
                <a:solidFill>
                  <a:srgbClr val="00B0F0"/>
                </a:solidFill>
              </a:rPr>
              <a:t>Langage</a:t>
            </a:r>
            <a:r>
              <a:rPr lang="en-US" dirty="0">
                <a:solidFill>
                  <a:srgbClr val="00B0F0"/>
                </a:solidFill>
              </a:rPr>
              <a:t> oral</a:t>
            </a:r>
            <a:r>
              <a:rPr lang="en-US" dirty="0"/>
              <a:t>: </a:t>
            </a:r>
            <a:r>
              <a:rPr lang="en-US" dirty="0">
                <a:solidFill>
                  <a:srgbClr val="C00000"/>
                </a:solidFill>
              </a:rPr>
              <a:t>Des </a:t>
            </a:r>
            <a:r>
              <a:rPr lang="en-US" dirty="0" err="1">
                <a:solidFill>
                  <a:srgbClr val="C00000"/>
                </a:solidFill>
              </a:rPr>
              <a:t>lettres</a:t>
            </a:r>
            <a:r>
              <a:rPr lang="en-US" dirty="0">
                <a:solidFill>
                  <a:srgbClr val="C00000"/>
                </a:solidFill>
              </a:rPr>
              <a:t> pas </a:t>
            </a:r>
            <a:r>
              <a:rPr lang="en-US" dirty="0" err="1">
                <a:solidFill>
                  <a:srgbClr val="C00000"/>
                </a:solidFill>
              </a:rPr>
              <a:t>prononcées</a:t>
            </a:r>
            <a:endParaRPr lang="en-US" dirty="0">
              <a:solidFill>
                <a:srgbClr val="C00000"/>
              </a:solidFill>
            </a:endParaRPr>
          </a:p>
          <a:p>
            <a:pPr>
              <a:buNone/>
            </a:pPr>
            <a:r>
              <a:rPr lang="en-US" dirty="0"/>
              <a:t> </a:t>
            </a:r>
            <a:r>
              <a:rPr lang="en-US" dirty="0" err="1">
                <a:solidFill>
                  <a:srgbClr val="7030A0"/>
                </a:solidFill>
              </a:rPr>
              <a:t>Exemples</a:t>
            </a:r>
            <a:r>
              <a:rPr lang="en-US" dirty="0">
                <a:solidFill>
                  <a:srgbClr val="7030A0"/>
                </a:solidFill>
              </a:rPr>
              <a:t> :</a:t>
            </a:r>
          </a:p>
          <a:p>
            <a:r>
              <a:rPr lang="en-US" dirty="0">
                <a:solidFill>
                  <a:srgbClr val="7030A0"/>
                </a:solidFill>
              </a:rPr>
              <a:t>– </a:t>
            </a:r>
            <a:r>
              <a:rPr lang="en-US" dirty="0" err="1">
                <a:solidFill>
                  <a:srgbClr val="7030A0"/>
                </a:solidFill>
              </a:rPr>
              <a:t>lettre</a:t>
            </a:r>
            <a:r>
              <a:rPr lang="en-US" dirty="0">
                <a:solidFill>
                  <a:srgbClr val="7030A0"/>
                </a:solidFill>
              </a:rPr>
              <a:t> E </a:t>
            </a:r>
            <a:r>
              <a:rPr lang="en-US" i="1" dirty="0">
                <a:solidFill>
                  <a:srgbClr val="7030A0"/>
                </a:solidFill>
              </a:rPr>
              <a:t>« ach(e)</a:t>
            </a:r>
            <a:r>
              <a:rPr lang="en-US" i="1" dirty="0" err="1">
                <a:solidFill>
                  <a:srgbClr val="7030A0"/>
                </a:solidFill>
              </a:rPr>
              <a:t>ter</a:t>
            </a:r>
            <a:r>
              <a:rPr lang="en-US" i="1" dirty="0">
                <a:solidFill>
                  <a:srgbClr val="7030A0"/>
                </a:solidFill>
              </a:rPr>
              <a:t> »</a:t>
            </a:r>
          </a:p>
          <a:p>
            <a:r>
              <a:rPr lang="fr-FR" dirty="0">
                <a:solidFill>
                  <a:srgbClr val="7030A0"/>
                </a:solidFill>
              </a:rPr>
              <a:t>– NE de la négation : </a:t>
            </a:r>
            <a:r>
              <a:rPr lang="fr-FR" i="1" dirty="0">
                <a:solidFill>
                  <a:srgbClr val="7030A0"/>
                </a:solidFill>
              </a:rPr>
              <a:t>« Je (ne) mange pas »</a:t>
            </a:r>
          </a:p>
          <a:p>
            <a:r>
              <a:rPr lang="fr-FR" dirty="0">
                <a:solidFill>
                  <a:srgbClr val="7030A0"/>
                </a:solidFill>
              </a:rPr>
              <a:t>– Lettre U de « tu » : « t'as de la chance ! »</a:t>
            </a:r>
          </a:p>
          <a:p>
            <a:r>
              <a:rPr lang="es-ES" dirty="0">
                <a:solidFill>
                  <a:srgbClr val="7030A0"/>
                </a:solidFill>
              </a:rPr>
              <a:t>– </a:t>
            </a:r>
            <a:r>
              <a:rPr lang="es-ES" dirty="0" err="1">
                <a:solidFill>
                  <a:srgbClr val="7030A0"/>
                </a:solidFill>
              </a:rPr>
              <a:t>Il</a:t>
            </a:r>
            <a:r>
              <a:rPr lang="es-ES" dirty="0">
                <a:solidFill>
                  <a:srgbClr val="7030A0"/>
                </a:solidFill>
              </a:rPr>
              <a:t> y a : « ya » : « ya plus de sucre! »</a:t>
            </a:r>
            <a:endParaRPr lang="en-US" dirty="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solidFill>
                  <a:srgbClr val="00B050"/>
                </a:solidFill>
              </a:rPr>
              <a:t>Les lettres écrites mais non prononcées</a:t>
            </a:r>
            <a:endParaRPr lang="en-US"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pPr fontAlgn="base"/>
            <a:r>
              <a:rPr lang="en-US" dirty="0"/>
              <a:t>In French, </a:t>
            </a:r>
            <a:r>
              <a:rPr lang="en-US" i="1" dirty="0"/>
              <a:t>e</a:t>
            </a:r>
            <a:r>
              <a:rPr lang="en-US" dirty="0"/>
              <a:t> and </a:t>
            </a:r>
            <a:r>
              <a:rPr lang="en-US" i="1" dirty="0"/>
              <a:t>h </a:t>
            </a:r>
            <a:r>
              <a:rPr lang="en-US" dirty="0"/>
              <a:t>aren’t the only letters that don’t get pronounced. In fact, a lot of word final consonants don’t get pronounced. Check out this list of the most common ones:</a:t>
            </a:r>
          </a:p>
          <a:p>
            <a:pPr fontAlgn="base"/>
            <a:r>
              <a:rPr lang="en-US" i="1" dirty="0"/>
              <a:t>D </a:t>
            </a:r>
            <a:r>
              <a:rPr lang="en-US" dirty="0"/>
              <a:t>as in </a:t>
            </a:r>
            <a:r>
              <a:rPr lang="en-US" i="1" dirty="0" err="1"/>
              <a:t>froid</a:t>
            </a:r>
            <a:r>
              <a:rPr lang="en-US" i="1" dirty="0"/>
              <a:t> </a:t>
            </a:r>
            <a:r>
              <a:rPr lang="en-US" dirty="0"/>
              <a:t>(cold) or </a:t>
            </a:r>
            <a:r>
              <a:rPr lang="en-US" i="1" dirty="0" err="1"/>
              <a:t>chaud</a:t>
            </a:r>
            <a:r>
              <a:rPr lang="en-US" i="1" dirty="0"/>
              <a:t> </a:t>
            </a:r>
            <a:r>
              <a:rPr lang="en-US" dirty="0"/>
              <a:t>(hot)</a:t>
            </a:r>
          </a:p>
          <a:p>
            <a:pPr fontAlgn="base"/>
            <a:r>
              <a:rPr lang="en-US" i="1" dirty="0"/>
              <a:t>G</a:t>
            </a:r>
            <a:r>
              <a:rPr lang="en-US" dirty="0"/>
              <a:t> as in </a:t>
            </a:r>
            <a:r>
              <a:rPr lang="en-US" i="1" dirty="0"/>
              <a:t>sang </a:t>
            </a:r>
            <a:r>
              <a:rPr lang="en-US" dirty="0"/>
              <a:t>(blood) or </a:t>
            </a:r>
            <a:r>
              <a:rPr lang="en-US" i="1" dirty="0"/>
              <a:t>long </a:t>
            </a:r>
            <a:r>
              <a:rPr lang="en-US" dirty="0"/>
              <a:t>(long)</a:t>
            </a:r>
          </a:p>
          <a:p>
            <a:pPr fontAlgn="base"/>
            <a:r>
              <a:rPr lang="en-US" i="1" dirty="0"/>
              <a:t>M </a:t>
            </a:r>
            <a:r>
              <a:rPr lang="en-US" dirty="0"/>
              <a:t>and </a:t>
            </a:r>
            <a:r>
              <a:rPr lang="en-US" i="1" dirty="0"/>
              <a:t>n</a:t>
            </a:r>
            <a:r>
              <a:rPr lang="en-US" dirty="0"/>
              <a:t> as in </a:t>
            </a:r>
            <a:r>
              <a:rPr lang="en-US" i="1" dirty="0" err="1"/>
              <a:t>balcon</a:t>
            </a:r>
            <a:r>
              <a:rPr lang="en-US" dirty="0"/>
              <a:t> (balcony) or </a:t>
            </a:r>
            <a:r>
              <a:rPr lang="en-US" i="1" dirty="0"/>
              <a:t>parfum</a:t>
            </a:r>
            <a:r>
              <a:rPr lang="en-US" dirty="0"/>
              <a:t> (perfume) – These consonants tend to nasalize their preceding vowels.</a:t>
            </a:r>
          </a:p>
          <a:p>
            <a:pPr fontAlgn="base"/>
            <a:r>
              <a:rPr lang="en-US" i="1" dirty="0"/>
              <a:t>P </a:t>
            </a:r>
            <a:r>
              <a:rPr lang="en-US" dirty="0"/>
              <a:t>as in </a:t>
            </a:r>
            <a:r>
              <a:rPr lang="en-US" i="1" dirty="0"/>
              <a:t>beaucoup </a:t>
            </a:r>
            <a:r>
              <a:rPr lang="en-US" dirty="0"/>
              <a:t>(much, a lot)</a:t>
            </a:r>
          </a:p>
          <a:p>
            <a:pPr fontAlgn="base"/>
            <a:r>
              <a:rPr lang="en-US" i="1" dirty="0"/>
              <a:t>S </a:t>
            </a:r>
            <a:r>
              <a:rPr lang="en-US" dirty="0"/>
              <a:t>as in </a:t>
            </a:r>
            <a:r>
              <a:rPr lang="en-US" i="1" dirty="0"/>
              <a:t>trois </a:t>
            </a:r>
            <a:r>
              <a:rPr lang="en-US" dirty="0"/>
              <a:t>(three) or </a:t>
            </a:r>
            <a:r>
              <a:rPr lang="en-US" i="1" dirty="0" err="1"/>
              <a:t>vous</a:t>
            </a:r>
            <a:r>
              <a:rPr lang="en-US" i="1" dirty="0"/>
              <a:t> </a:t>
            </a:r>
            <a:r>
              <a:rPr lang="en-US" dirty="0"/>
              <a:t>(you)</a:t>
            </a:r>
          </a:p>
          <a:p>
            <a:pPr fontAlgn="base"/>
            <a:r>
              <a:rPr lang="en-US" i="1" dirty="0"/>
              <a:t>T </a:t>
            </a:r>
            <a:r>
              <a:rPr lang="en-US" dirty="0"/>
              <a:t>as in </a:t>
            </a:r>
            <a:r>
              <a:rPr lang="en-US" i="1" dirty="0" err="1"/>
              <a:t>salut</a:t>
            </a:r>
            <a:r>
              <a:rPr lang="en-US" dirty="0"/>
              <a:t> (salutations)</a:t>
            </a:r>
          </a:p>
          <a:p>
            <a:pPr fontAlgn="base"/>
            <a:r>
              <a:rPr lang="en-US" i="1" dirty="0"/>
              <a:t>X </a:t>
            </a:r>
            <a:r>
              <a:rPr lang="en-US" dirty="0"/>
              <a:t>as in </a:t>
            </a:r>
            <a:r>
              <a:rPr lang="en-US" i="1" dirty="0"/>
              <a:t>deux </a:t>
            </a:r>
            <a:r>
              <a:rPr lang="en-US" dirty="0"/>
              <a:t>(two)</a:t>
            </a:r>
          </a:p>
          <a:p>
            <a:pPr fontAlgn="base"/>
            <a:r>
              <a:rPr lang="en-US" i="1" dirty="0"/>
              <a:t>Z </a:t>
            </a:r>
            <a:r>
              <a:rPr lang="en-US" dirty="0"/>
              <a:t>as in </a:t>
            </a:r>
            <a:r>
              <a:rPr lang="en-US" i="1" dirty="0" err="1"/>
              <a:t>riz</a:t>
            </a:r>
            <a:r>
              <a:rPr lang="en-US" i="1" dirty="0"/>
              <a:t> </a:t>
            </a:r>
            <a:r>
              <a:rPr lang="en-US" dirty="0"/>
              <a:t>(rice)</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FF0000"/>
                </a:solidFill>
              </a:rPr>
              <a:t>Les liaisons</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dirty="0"/>
              <a:t>   </a:t>
            </a:r>
            <a:r>
              <a:rPr lang="fr-FR" dirty="0">
                <a:solidFill>
                  <a:srgbClr val="D60093"/>
                </a:solidFill>
              </a:rPr>
              <a:t>On parle de liaison lorsqu’une consonne écrite non prononcée se lie à la voyelle initiale du mot suivant pour former une nouvelle syllabe.</a:t>
            </a:r>
          </a:p>
          <a:p>
            <a:pPr>
              <a:buNone/>
            </a:pPr>
            <a:r>
              <a:rPr lang="fr-FR" dirty="0"/>
              <a:t>    </a:t>
            </a:r>
            <a:r>
              <a:rPr lang="fr-FR" dirty="0">
                <a:solidFill>
                  <a:srgbClr val="0000FF"/>
                </a:solidFill>
              </a:rPr>
              <a:t>Exemples : les͜ instituteurs, un petit͜ enfant. </a:t>
            </a:r>
          </a:p>
          <a:p>
            <a:pPr>
              <a:buNone/>
            </a:pPr>
            <a:r>
              <a:rPr lang="fr-FR" dirty="0"/>
              <a:t>   </a:t>
            </a:r>
            <a:r>
              <a:rPr lang="fr-FR" dirty="0">
                <a:solidFill>
                  <a:srgbClr val="D60093"/>
                </a:solidFill>
              </a:rPr>
              <a:t>Toute consonne finale non prononcée n’entraîne pas forcément une liaison. Il existe des liaisons obligatoires, interdites et facultatives.</a:t>
            </a:r>
            <a:endParaRPr lang="en-US" dirty="0">
              <a:solidFill>
                <a:srgbClr val="D6009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Intonation des phrases</a:t>
            </a:r>
          </a:p>
        </p:txBody>
      </p:sp>
      <p:sp>
        <p:nvSpPr>
          <p:cNvPr id="3" name="Content Placeholder 2"/>
          <p:cNvSpPr>
            <a:spLocks noGrp="1"/>
          </p:cNvSpPr>
          <p:nvPr>
            <p:ph idx="1"/>
          </p:nvPr>
        </p:nvSpPr>
        <p:spPr/>
        <p:txBody>
          <a:bodyPr/>
          <a:lstStyle/>
          <a:p>
            <a:r>
              <a:rPr lang="en-US" dirty="0"/>
              <a:t>« </a:t>
            </a:r>
            <a:r>
              <a:rPr lang="en-US" dirty="0">
                <a:solidFill>
                  <a:srgbClr val="FF0000"/>
                </a:solidFill>
              </a:rPr>
              <a:t>Comment </a:t>
            </a:r>
            <a:r>
              <a:rPr lang="en-US" dirty="0" err="1">
                <a:solidFill>
                  <a:srgbClr val="FF0000"/>
                </a:solidFill>
              </a:rPr>
              <a:t>vous</a:t>
            </a:r>
            <a:r>
              <a:rPr lang="en-US" dirty="0">
                <a:solidFill>
                  <a:srgbClr val="FF0000"/>
                </a:solidFill>
              </a:rPr>
              <a:t> </a:t>
            </a:r>
            <a:r>
              <a:rPr lang="en-US" dirty="0" err="1">
                <a:solidFill>
                  <a:srgbClr val="FF0000"/>
                </a:solidFill>
              </a:rPr>
              <a:t>vous</a:t>
            </a:r>
            <a:r>
              <a:rPr lang="en-US" dirty="0">
                <a:solidFill>
                  <a:srgbClr val="FF0000"/>
                </a:solidFill>
              </a:rPr>
              <a:t> </a:t>
            </a:r>
            <a:r>
              <a:rPr lang="en-US" dirty="0" err="1">
                <a:solidFill>
                  <a:srgbClr val="FF0000"/>
                </a:solidFill>
              </a:rPr>
              <a:t>appelez</a:t>
            </a:r>
            <a:r>
              <a:rPr lang="en-US" dirty="0">
                <a:solidFill>
                  <a:srgbClr val="FF0000"/>
                </a:solidFill>
              </a:rPr>
              <a:t> ?</a:t>
            </a:r>
            <a:r>
              <a:rPr lang="en-US" dirty="0"/>
              <a:t> »</a:t>
            </a:r>
          </a:p>
          <a:p>
            <a:endParaRPr lang="en-US" dirty="0"/>
          </a:p>
          <a:p>
            <a:endParaRPr lang="en-US" dirty="0"/>
          </a:p>
          <a:p>
            <a:endParaRPr lang="en-US" dirty="0"/>
          </a:p>
          <a:p>
            <a:endParaRPr lang="en-US" dirty="0"/>
          </a:p>
          <a:p>
            <a:r>
              <a:rPr lang="en-US" dirty="0">
                <a:solidFill>
                  <a:srgbClr val="FF0000"/>
                </a:solidFill>
              </a:rPr>
              <a:t>Phrase interrogative</a:t>
            </a:r>
          </a:p>
        </p:txBody>
      </p:sp>
      <p:sp>
        <p:nvSpPr>
          <p:cNvPr id="4" name="Curved Up Arrow 3"/>
          <p:cNvSpPr/>
          <p:nvPr/>
        </p:nvSpPr>
        <p:spPr>
          <a:xfrm>
            <a:off x="1295400" y="297180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28600"/>
          </a:xfrm>
        </p:spPr>
        <p:txBody>
          <a:bodyPr>
            <a:normAutofit fontScale="90000"/>
          </a:bodyPr>
          <a:lstStyle/>
          <a:p>
            <a:pPr algn="r"/>
            <a:r>
              <a:rPr lang="en-US" dirty="0">
                <a:solidFill>
                  <a:srgbClr val="00B050"/>
                </a:solidFill>
              </a:rPr>
              <a:t/>
            </a:r>
            <a:br>
              <a:rPr lang="en-US" dirty="0">
                <a:solidFill>
                  <a:srgbClr val="00B050"/>
                </a:solidFill>
              </a:rPr>
            </a:br>
            <a:r>
              <a:rPr lang="en-US" dirty="0">
                <a:solidFill>
                  <a:srgbClr val="00B050"/>
                </a:solidFill>
              </a:rPr>
              <a:t/>
            </a:r>
            <a:br>
              <a:rPr lang="en-US" dirty="0">
                <a:solidFill>
                  <a:srgbClr val="00B050"/>
                </a:solidFill>
              </a:rPr>
            </a:br>
            <a:r>
              <a:rPr lang="en-US" dirty="0">
                <a:solidFill>
                  <a:srgbClr val="00B050"/>
                </a:solidFill>
              </a:rPr>
              <a:t/>
            </a:r>
            <a:br>
              <a:rPr lang="en-US" dirty="0">
                <a:solidFill>
                  <a:srgbClr val="00B050"/>
                </a:solidFill>
              </a:rPr>
            </a:br>
            <a:r>
              <a:rPr lang="en-US" dirty="0">
                <a:solidFill>
                  <a:srgbClr val="00B050"/>
                </a:solidFill>
              </a:rPr>
              <a:t/>
            </a:r>
            <a:br>
              <a:rPr lang="en-US" dirty="0">
                <a:solidFill>
                  <a:srgbClr val="00B050"/>
                </a:solidFill>
              </a:rPr>
            </a:br>
            <a:r>
              <a:rPr lang="en-US" dirty="0">
                <a:solidFill>
                  <a:srgbClr val="00B050"/>
                </a:solidFill>
              </a:rPr>
              <a:t/>
            </a:r>
            <a:br>
              <a:rPr lang="en-US" dirty="0">
                <a:solidFill>
                  <a:srgbClr val="00B050"/>
                </a:solidFill>
              </a:rPr>
            </a:br>
            <a:r>
              <a:rPr lang="en-US" dirty="0">
                <a:solidFill>
                  <a:srgbClr val="00B050"/>
                </a:solidFill>
              </a:rPr>
              <a:t/>
            </a:r>
            <a:br>
              <a:rPr lang="en-US" dirty="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B050"/>
                </a:solidFill>
              </a:rPr>
              <a:t>Comment </a:t>
            </a:r>
            <a:r>
              <a:rPr lang="fr-FR" dirty="0">
                <a:solidFill>
                  <a:srgbClr val="00B050"/>
                </a:solidFill>
              </a:rPr>
              <a:t>prononcer</a:t>
            </a:r>
            <a:r>
              <a:rPr lang="en-US" dirty="0">
                <a:solidFill>
                  <a:srgbClr val="00B050"/>
                </a:solidFill>
              </a:rPr>
              <a:t> bien en </a:t>
            </a:r>
            <a:r>
              <a:rPr lang="en-US" dirty="0" err="1">
                <a:solidFill>
                  <a:srgbClr val="00B050"/>
                </a:solidFill>
              </a:rPr>
              <a:t>français</a:t>
            </a:r>
            <a:r>
              <a:rPr lang="en-US" dirty="0">
                <a:solidFill>
                  <a:srgbClr val="00B050"/>
                </a:solidFill>
              </a:rPr>
              <a:t>?</a:t>
            </a:r>
            <a:r>
              <a:rPr lang="en-US" dirty="0">
                <a:solidFill>
                  <a:srgbClr val="C00000"/>
                </a:solidFill>
              </a:rPr>
              <a:t> </a:t>
            </a:r>
            <a:br>
              <a:rPr lang="en-US" dirty="0">
                <a:solidFill>
                  <a:srgbClr val="C00000"/>
                </a:solidFill>
              </a:rPr>
            </a:br>
            <a:r>
              <a:rPr lang="en-US" dirty="0">
                <a:solidFill>
                  <a:srgbClr val="C00000"/>
                </a:solidFill>
              </a:rPr>
              <a:t/>
            </a:r>
            <a:br>
              <a:rPr lang="en-US" dirty="0">
                <a:solidFill>
                  <a:srgbClr val="C00000"/>
                </a:solidFill>
              </a:rPr>
            </a:br>
            <a:r>
              <a:rPr lang="en-US" dirty="0" smtClean="0">
                <a:solidFill>
                  <a:srgbClr val="C00000"/>
                </a:solidFill>
              </a:rPr>
              <a:t/>
            </a:r>
            <a:br>
              <a:rPr lang="en-US" dirty="0" smtClean="0">
                <a:solidFill>
                  <a:srgbClr val="C00000"/>
                </a:solidFill>
              </a:rPr>
            </a:br>
            <a:r>
              <a:rPr lang="en-US" dirty="0" smtClean="0">
                <a:solidFill>
                  <a:srgbClr val="C00000"/>
                </a:solidFill>
              </a:rPr>
              <a:t/>
            </a:r>
            <a:br>
              <a:rPr lang="en-US" dirty="0" smtClean="0">
                <a:solidFill>
                  <a:srgbClr val="C00000"/>
                </a:solidFill>
              </a:rPr>
            </a:br>
            <a:r>
              <a:rPr lang="en-US" sz="2200" dirty="0" smtClean="0">
                <a:solidFill>
                  <a:srgbClr val="C00000"/>
                </a:solidFill>
              </a:rPr>
              <a:t>Dr</a:t>
            </a:r>
            <a:r>
              <a:rPr lang="en-US" sz="2200" dirty="0">
                <a:solidFill>
                  <a:srgbClr val="C00000"/>
                </a:solidFill>
              </a:rPr>
              <a:t>. C. THIRUMURUGAN,</a:t>
            </a:r>
            <a:br>
              <a:rPr lang="en-US" sz="2200" dirty="0">
                <a:solidFill>
                  <a:srgbClr val="C00000"/>
                </a:solidFill>
              </a:rPr>
            </a:br>
            <a:r>
              <a:rPr lang="en-US" sz="2200" dirty="0">
                <a:solidFill>
                  <a:srgbClr val="C00000"/>
                </a:solidFill>
              </a:rPr>
              <a:t>Associate professor,</a:t>
            </a:r>
            <a:br>
              <a:rPr lang="en-US" sz="2200" dirty="0">
                <a:solidFill>
                  <a:srgbClr val="C00000"/>
                </a:solidFill>
              </a:rPr>
            </a:br>
            <a:r>
              <a:rPr lang="en-US" sz="2200" dirty="0">
                <a:solidFill>
                  <a:srgbClr val="C00000"/>
                </a:solidFill>
              </a:rPr>
              <a:t>Department of French,</a:t>
            </a:r>
            <a:br>
              <a:rPr lang="en-US" sz="2200" dirty="0">
                <a:solidFill>
                  <a:srgbClr val="C00000"/>
                </a:solidFill>
              </a:rPr>
            </a:br>
            <a:r>
              <a:rPr lang="en-US" sz="2200" dirty="0">
                <a:solidFill>
                  <a:srgbClr val="C00000"/>
                </a:solidFill>
              </a:rPr>
              <a:t>Pondicherry University</a:t>
            </a:r>
            <a:r>
              <a:rPr lang="en-US" dirty="0">
                <a:solidFill>
                  <a:srgbClr val="C00000"/>
                </a:solidFill>
              </a:rPr>
              <a:t/>
            </a:r>
            <a:br>
              <a:rPr lang="en-US" dirty="0">
                <a:solidFill>
                  <a:srgbClr val="C00000"/>
                </a:solidFill>
              </a:rPr>
            </a:br>
            <a:endParaRPr lang="en-US" dirty="0">
              <a:solidFill>
                <a:srgbClr val="00B050"/>
              </a:solidFill>
            </a:endParaRPr>
          </a:p>
        </p:txBody>
      </p:sp>
      <p:pic>
        <p:nvPicPr>
          <p:cNvPr id="38913" name="Picture 1" descr="C:\Users\Thirumurugan\Desktop\langue_prononciation-300x300.jpg"/>
          <p:cNvPicPr>
            <a:picLocks noChangeAspect="1" noChangeArrowheads="1"/>
          </p:cNvPicPr>
          <p:nvPr/>
        </p:nvPicPr>
        <p:blipFill>
          <a:blip r:embed="rId2" cstate="print"/>
          <a:srcRect/>
          <a:stretch>
            <a:fillRect/>
          </a:stretch>
        </p:blipFill>
        <p:spPr bwMode="auto">
          <a:xfrm>
            <a:off x="381000" y="2895600"/>
            <a:ext cx="4114800" cy="3429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Intonation des phrases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solidFill>
                  <a:srgbClr val="009900"/>
                </a:solidFill>
              </a:rPr>
              <a:t>« Je </a:t>
            </a:r>
            <a:r>
              <a:rPr lang="en-US" dirty="0" err="1">
                <a:solidFill>
                  <a:srgbClr val="009900"/>
                </a:solidFill>
              </a:rPr>
              <a:t>m'appelle</a:t>
            </a:r>
            <a:r>
              <a:rPr lang="en-US" dirty="0">
                <a:solidFill>
                  <a:srgbClr val="009900"/>
                </a:solidFill>
              </a:rPr>
              <a:t> Nathalie. »</a:t>
            </a:r>
            <a:r>
              <a:rPr lang="en-US" dirty="0"/>
              <a:t/>
            </a:r>
            <a:br>
              <a:rPr lang="en-US" dirty="0"/>
            </a:br>
            <a:endParaRPr lang="en-US" dirty="0"/>
          </a:p>
          <a:p>
            <a:endParaRPr lang="en-US" dirty="0"/>
          </a:p>
          <a:p>
            <a:endParaRPr lang="en-US" dirty="0"/>
          </a:p>
          <a:p>
            <a:endParaRPr lang="en-US" dirty="0"/>
          </a:p>
          <a:p>
            <a:r>
              <a:rPr lang="en-US" dirty="0">
                <a:solidFill>
                  <a:srgbClr val="009900"/>
                </a:solidFill>
              </a:rPr>
              <a:t>Phrase affirmative</a:t>
            </a:r>
          </a:p>
        </p:txBody>
      </p:sp>
      <p:sp>
        <p:nvSpPr>
          <p:cNvPr id="5" name="Curved Down Arrow 4"/>
          <p:cNvSpPr/>
          <p:nvPr/>
        </p:nvSpPr>
        <p:spPr>
          <a:xfrm>
            <a:off x="2171700" y="3371850"/>
            <a:ext cx="912114" cy="5486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Intonation des phrases</a:t>
            </a:r>
          </a:p>
        </p:txBody>
      </p:sp>
      <p:sp>
        <p:nvSpPr>
          <p:cNvPr id="3" name="Content Placeholder 2"/>
          <p:cNvSpPr>
            <a:spLocks noGrp="1"/>
          </p:cNvSpPr>
          <p:nvPr>
            <p:ph idx="1"/>
          </p:nvPr>
        </p:nvSpPr>
        <p:spPr/>
        <p:txBody>
          <a:bodyPr/>
          <a:lstStyle/>
          <a:p>
            <a:r>
              <a:rPr lang="en-US" dirty="0">
                <a:solidFill>
                  <a:srgbClr val="009900"/>
                </a:solidFill>
              </a:rPr>
              <a:t>« </a:t>
            </a:r>
            <a:r>
              <a:rPr lang="en-US" dirty="0" err="1">
                <a:solidFill>
                  <a:srgbClr val="009900"/>
                </a:solidFill>
              </a:rPr>
              <a:t>C'est</a:t>
            </a:r>
            <a:r>
              <a:rPr lang="en-US" dirty="0">
                <a:solidFill>
                  <a:srgbClr val="009900"/>
                </a:solidFill>
              </a:rPr>
              <a:t> un </a:t>
            </a:r>
            <a:r>
              <a:rPr lang="en-US" dirty="0" err="1">
                <a:solidFill>
                  <a:srgbClr val="009900"/>
                </a:solidFill>
              </a:rPr>
              <a:t>joli</a:t>
            </a:r>
            <a:r>
              <a:rPr lang="en-US" dirty="0">
                <a:solidFill>
                  <a:srgbClr val="009900"/>
                </a:solidFill>
              </a:rPr>
              <a:t> </a:t>
            </a:r>
            <a:r>
              <a:rPr lang="en-US" dirty="0" err="1">
                <a:solidFill>
                  <a:srgbClr val="009900"/>
                </a:solidFill>
              </a:rPr>
              <a:t>prénom</a:t>
            </a:r>
            <a:r>
              <a:rPr lang="en-US" dirty="0">
                <a:solidFill>
                  <a:srgbClr val="009900"/>
                </a:solidFill>
              </a:rPr>
              <a:t> ! » </a:t>
            </a:r>
          </a:p>
          <a:p>
            <a:endParaRPr lang="en-US" dirty="0"/>
          </a:p>
          <a:p>
            <a:endParaRPr lang="en-US" dirty="0"/>
          </a:p>
          <a:p>
            <a:endParaRPr lang="en-US" dirty="0"/>
          </a:p>
          <a:p>
            <a:endParaRPr lang="en-US" dirty="0"/>
          </a:p>
          <a:p>
            <a:endParaRPr lang="en-US" dirty="0"/>
          </a:p>
          <a:p>
            <a:r>
              <a:rPr lang="en-US" dirty="0">
                <a:solidFill>
                  <a:srgbClr val="009900"/>
                </a:solidFill>
              </a:rPr>
              <a:t>Phrase </a:t>
            </a:r>
            <a:r>
              <a:rPr lang="en-US" dirty="0" err="1">
                <a:solidFill>
                  <a:srgbClr val="009900"/>
                </a:solidFill>
              </a:rPr>
              <a:t>exclamative</a:t>
            </a:r>
            <a:endParaRPr lang="en-US" dirty="0">
              <a:solidFill>
                <a:srgbClr val="009900"/>
              </a:solidFill>
            </a:endParaRPr>
          </a:p>
        </p:txBody>
      </p:sp>
      <p:sp>
        <p:nvSpPr>
          <p:cNvPr id="5" name="Curved Up Arrow 4"/>
          <p:cNvSpPr/>
          <p:nvPr/>
        </p:nvSpPr>
        <p:spPr>
          <a:xfrm>
            <a:off x="2228850" y="3486150"/>
            <a:ext cx="912114" cy="5486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06EBEC-D09D-46CD-9374-6601CACFBEA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69D15D56-433A-4CE6-9427-F3FE15EC386D}"/>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09018" y="1600200"/>
            <a:ext cx="4525963" cy="4525963"/>
          </a:xfrm>
        </p:spPr>
      </p:pic>
    </p:spTree>
    <p:extLst>
      <p:ext uri="{BB962C8B-B14F-4D97-AF65-F5344CB8AC3E}">
        <p14:creationId xmlns="" xmlns:p14="http://schemas.microsoft.com/office/powerpoint/2010/main" val="3438325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3EAB5D-6D0C-4FD1-8570-F2493750768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2632ABB2-CF0F-4A5A-B2B3-80C114C4B357}"/>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09018" y="1600200"/>
            <a:ext cx="4525963" cy="4525963"/>
          </a:xfrm>
        </p:spPr>
      </p:pic>
    </p:spTree>
    <p:extLst>
      <p:ext uri="{BB962C8B-B14F-4D97-AF65-F5344CB8AC3E}">
        <p14:creationId xmlns="" xmlns:p14="http://schemas.microsoft.com/office/powerpoint/2010/main" val="2700191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AE24C8-FCBA-4D37-AE50-B023C1C4A46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5115B2E5-763B-4C8D-8D58-87F10005F2DB}"/>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09018" y="1600200"/>
            <a:ext cx="4525963" cy="4525963"/>
          </a:xfrm>
        </p:spPr>
      </p:pic>
    </p:spTree>
    <p:extLst>
      <p:ext uri="{BB962C8B-B14F-4D97-AF65-F5344CB8AC3E}">
        <p14:creationId xmlns="" xmlns:p14="http://schemas.microsoft.com/office/powerpoint/2010/main" val="162924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0BE030-EF14-445D-A997-73244269830E}"/>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BD0500D6-8CEA-4D49-911D-CFBAFEADB9A4}"/>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09018" y="1600200"/>
            <a:ext cx="4525963" cy="4525963"/>
          </a:xfrm>
        </p:spPr>
      </p:pic>
    </p:spTree>
    <p:extLst>
      <p:ext uri="{BB962C8B-B14F-4D97-AF65-F5344CB8AC3E}">
        <p14:creationId xmlns="" xmlns:p14="http://schemas.microsoft.com/office/powerpoint/2010/main" val="3006863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C6C581-EB74-4307-8BDF-CA238E40BC3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E75C04EA-944E-4E78-8092-56B0CAFC2E67}"/>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448050" y="2277269"/>
            <a:ext cx="2247900" cy="3171825"/>
          </a:xfrm>
        </p:spPr>
      </p:pic>
    </p:spTree>
    <p:extLst>
      <p:ext uri="{BB962C8B-B14F-4D97-AF65-F5344CB8AC3E}">
        <p14:creationId xmlns="" xmlns:p14="http://schemas.microsoft.com/office/powerpoint/2010/main" val="205880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A83540-2FD2-419B-9141-C641C931270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FBAE292A-A0F9-41D3-B9A7-B84C060A7FA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09018" y="1600200"/>
            <a:ext cx="4525963" cy="4525963"/>
          </a:xfrm>
        </p:spPr>
      </p:pic>
    </p:spTree>
    <p:extLst>
      <p:ext uri="{BB962C8B-B14F-4D97-AF65-F5344CB8AC3E}">
        <p14:creationId xmlns="" xmlns:p14="http://schemas.microsoft.com/office/powerpoint/2010/main" val="3501626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05B057-8112-41C3-8FED-A323D6EB0D5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BC71F8E9-BBF1-490D-AF33-277706832A71}"/>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09018" y="1600200"/>
            <a:ext cx="4525963" cy="4525963"/>
          </a:xfrm>
        </p:spPr>
      </p:pic>
    </p:spTree>
    <p:extLst>
      <p:ext uri="{BB962C8B-B14F-4D97-AF65-F5344CB8AC3E}">
        <p14:creationId xmlns="" xmlns:p14="http://schemas.microsoft.com/office/powerpoint/2010/main" val="606634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a:extLst>
              <a:ext uri="{FF2B5EF4-FFF2-40B4-BE49-F238E27FC236}">
                <a16:creationId xmlns="" xmlns:a16="http://schemas.microsoft.com/office/drawing/2014/main" id="{E61C0D04-A732-4994-97BC-3F41980E88B9}"/>
              </a:ext>
            </a:extLst>
          </p:cNvPr>
          <p:cNvSpPr txBox="1">
            <a:spLocks noChangeArrowheads="1"/>
          </p:cNvSpPr>
          <p:nvPr/>
        </p:nvSpPr>
        <p:spPr bwMode="auto">
          <a:xfrm>
            <a:off x="296334" y="1257300"/>
            <a:ext cx="8619067" cy="4616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050" dirty="0"/>
              <a:t/>
            </a:r>
            <a:br>
              <a:rPr lang="en-GB" altLang="en-US" sz="1050" dirty="0"/>
            </a:br>
            <a:r>
              <a:rPr lang="en-GB" altLang="en-US" sz="1050" dirty="0"/>
              <a:t>The sounds that occur on the previous pages are the ones which most frequently can cause problems, so if you can remember how each word sounds, you are a lot closer to having good French pronunciation! If not, type French words into Google Translate and it will tell you how to pronounce them!</a:t>
            </a:r>
          </a:p>
          <a:p>
            <a:pPr>
              <a:spcBef>
                <a:spcPct val="0"/>
              </a:spcBef>
              <a:buFontTx/>
              <a:buNone/>
            </a:pPr>
            <a:endParaRPr lang="en-GB" altLang="en-US" sz="1050" dirty="0"/>
          </a:p>
          <a:p>
            <a:pPr>
              <a:spcBef>
                <a:spcPct val="0"/>
              </a:spcBef>
              <a:buFontTx/>
              <a:buNone/>
            </a:pPr>
            <a:r>
              <a:rPr lang="en-GB" altLang="en-US" sz="1050" b="1" dirty="0"/>
              <a:t>To sum up…</a:t>
            </a:r>
          </a:p>
          <a:p>
            <a:pPr>
              <a:spcBef>
                <a:spcPct val="0"/>
              </a:spcBef>
              <a:buFontTx/>
              <a:buNone/>
            </a:pPr>
            <a:endParaRPr lang="en-GB" altLang="en-US" sz="1050" b="1" dirty="0"/>
          </a:p>
          <a:p>
            <a:pPr>
              <a:spcBef>
                <a:spcPct val="0"/>
              </a:spcBef>
              <a:buFontTx/>
              <a:buNone/>
            </a:pPr>
            <a:r>
              <a:rPr lang="en-GB" altLang="en-US" sz="1050" dirty="0"/>
              <a:t>There are several groupings of letters that all make the same sound…</a:t>
            </a:r>
          </a:p>
          <a:p>
            <a:pPr>
              <a:spcBef>
                <a:spcPct val="0"/>
              </a:spcBef>
              <a:buFontTx/>
              <a:buNone/>
            </a:pPr>
            <a:r>
              <a:rPr lang="en-GB" altLang="en-US" sz="1050" dirty="0">
                <a:solidFill>
                  <a:srgbClr val="FF0000"/>
                </a:solidFill>
              </a:rPr>
              <a:t>é, </a:t>
            </a:r>
            <a:r>
              <a:rPr lang="en-GB" altLang="en-US" sz="1050" dirty="0" err="1">
                <a:solidFill>
                  <a:srgbClr val="FF0000"/>
                </a:solidFill>
              </a:rPr>
              <a:t>er</a:t>
            </a:r>
            <a:r>
              <a:rPr lang="en-GB" altLang="en-US" sz="1050" dirty="0">
                <a:solidFill>
                  <a:srgbClr val="FF0000"/>
                </a:solidFill>
              </a:rPr>
              <a:t>, </a:t>
            </a:r>
            <a:r>
              <a:rPr lang="en-GB" altLang="en-US" sz="1050" dirty="0" err="1">
                <a:solidFill>
                  <a:srgbClr val="FF0000"/>
                </a:solidFill>
              </a:rPr>
              <a:t>ez</a:t>
            </a:r>
            <a:r>
              <a:rPr lang="en-GB" altLang="en-US" sz="1050" dirty="0">
                <a:solidFill>
                  <a:srgbClr val="FF0000"/>
                </a:solidFill>
              </a:rPr>
              <a:t>, </a:t>
            </a:r>
            <a:r>
              <a:rPr lang="en-GB" altLang="en-US" sz="1050" dirty="0" err="1">
                <a:solidFill>
                  <a:srgbClr val="FF0000"/>
                </a:solidFill>
              </a:rPr>
              <a:t>ais</a:t>
            </a:r>
            <a:r>
              <a:rPr lang="en-GB" altLang="en-US" sz="1050" dirty="0">
                <a:solidFill>
                  <a:srgbClr val="FF0000"/>
                </a:solidFill>
              </a:rPr>
              <a:t>, ait, ay, et, </a:t>
            </a:r>
            <a:r>
              <a:rPr lang="en-GB" altLang="en-US" sz="1050" dirty="0" err="1">
                <a:solidFill>
                  <a:srgbClr val="FF0000"/>
                </a:solidFill>
              </a:rPr>
              <a:t>aient</a:t>
            </a:r>
            <a:r>
              <a:rPr lang="en-GB" altLang="en-US" sz="1050" dirty="0">
                <a:solidFill>
                  <a:srgbClr val="FF0000"/>
                </a:solidFill>
              </a:rPr>
              <a:t> – they all sound like ay (as in M</a:t>
            </a:r>
            <a:r>
              <a:rPr lang="en-GB" altLang="en-US" sz="1050" u="sng" dirty="0">
                <a:solidFill>
                  <a:srgbClr val="FF0000"/>
                </a:solidFill>
              </a:rPr>
              <a:t>ay)</a:t>
            </a:r>
          </a:p>
          <a:p>
            <a:pPr>
              <a:spcBef>
                <a:spcPct val="0"/>
              </a:spcBef>
              <a:buFontTx/>
              <a:buNone/>
            </a:pPr>
            <a:endParaRPr lang="en-GB" altLang="en-US" sz="1050" u="sng" dirty="0"/>
          </a:p>
          <a:p>
            <a:pPr>
              <a:spcBef>
                <a:spcPct val="0"/>
              </a:spcBef>
              <a:buFontTx/>
              <a:buNone/>
            </a:pPr>
            <a:r>
              <a:rPr lang="en-GB" altLang="en-US" sz="1050" dirty="0"/>
              <a:t>The letter </a:t>
            </a:r>
            <a:r>
              <a:rPr lang="en-GB" altLang="en-US" sz="1050" b="1" dirty="0"/>
              <a:t>c</a:t>
            </a:r>
            <a:r>
              <a:rPr lang="en-GB" altLang="en-US" sz="1050" dirty="0"/>
              <a:t> with an accent underneath – </a:t>
            </a:r>
            <a:r>
              <a:rPr lang="en-GB" altLang="en-US" sz="1050" b="1" i="1" dirty="0"/>
              <a:t>ç</a:t>
            </a:r>
            <a:r>
              <a:rPr lang="en-GB" altLang="en-US" sz="1050" dirty="0"/>
              <a:t> – sounds like the letter </a:t>
            </a:r>
            <a:r>
              <a:rPr lang="en-GB" altLang="en-US" sz="1050" b="1" dirty="0"/>
              <a:t>s</a:t>
            </a:r>
            <a:r>
              <a:rPr lang="en-GB" altLang="en-US" sz="1050" dirty="0"/>
              <a:t> in English</a:t>
            </a:r>
          </a:p>
          <a:p>
            <a:pPr>
              <a:spcBef>
                <a:spcPct val="0"/>
              </a:spcBef>
              <a:buFontTx/>
              <a:buNone/>
            </a:pPr>
            <a:r>
              <a:rPr lang="en-GB" altLang="en-US" sz="1050" dirty="0"/>
              <a:t>A </a:t>
            </a:r>
            <a:r>
              <a:rPr lang="en-GB" altLang="en-US" sz="1050" b="1" dirty="0"/>
              <a:t>c</a:t>
            </a:r>
            <a:r>
              <a:rPr lang="en-GB" altLang="en-US" sz="1050" dirty="0"/>
              <a:t> without this accent, and followed by the letters </a:t>
            </a:r>
            <a:r>
              <a:rPr lang="en-GB" altLang="en-US" sz="1050" b="1" i="1" dirty="0"/>
              <a:t>o</a:t>
            </a:r>
            <a:r>
              <a:rPr lang="en-GB" altLang="en-US" sz="1050" i="1" dirty="0"/>
              <a:t>,</a:t>
            </a:r>
            <a:r>
              <a:rPr lang="en-GB" altLang="en-US" sz="1050" dirty="0"/>
              <a:t> </a:t>
            </a:r>
            <a:r>
              <a:rPr lang="en-GB" altLang="en-US" sz="1050" b="1" i="1" dirty="0"/>
              <a:t>a</a:t>
            </a:r>
            <a:r>
              <a:rPr lang="en-GB" altLang="en-US" sz="1050" dirty="0"/>
              <a:t> or </a:t>
            </a:r>
            <a:r>
              <a:rPr lang="en-GB" altLang="en-US" sz="1050" b="1" i="1" dirty="0"/>
              <a:t>u</a:t>
            </a:r>
            <a:r>
              <a:rPr lang="en-GB" altLang="en-US" sz="1050" dirty="0"/>
              <a:t>, is a hard sound – </a:t>
            </a:r>
            <a:r>
              <a:rPr lang="en-GB" altLang="en-US" sz="1050" i="1" dirty="0"/>
              <a:t>café, code, </a:t>
            </a:r>
            <a:r>
              <a:rPr lang="en-GB" altLang="en-US" sz="1050" i="1" dirty="0" err="1"/>
              <a:t>vecu</a:t>
            </a:r>
            <a:r>
              <a:rPr lang="en-GB" altLang="en-US" sz="1050" i="1" dirty="0"/>
              <a:t> </a:t>
            </a:r>
          </a:p>
          <a:p>
            <a:pPr>
              <a:spcBef>
                <a:spcPct val="0"/>
              </a:spcBef>
              <a:buFontTx/>
              <a:buNone/>
            </a:pPr>
            <a:r>
              <a:rPr lang="en-GB" altLang="en-US" sz="1050" dirty="0"/>
              <a:t>A </a:t>
            </a:r>
            <a:r>
              <a:rPr lang="en-GB" altLang="en-US" sz="1050" b="1" dirty="0"/>
              <a:t>c </a:t>
            </a:r>
            <a:r>
              <a:rPr lang="en-GB" altLang="en-US" sz="1050" dirty="0"/>
              <a:t>followed by an </a:t>
            </a:r>
            <a:r>
              <a:rPr lang="en-GB" altLang="en-US" sz="1050" b="1" i="1" dirty="0" err="1"/>
              <a:t>i</a:t>
            </a:r>
            <a:r>
              <a:rPr lang="en-GB" altLang="en-US" sz="1050" dirty="0"/>
              <a:t> or an </a:t>
            </a:r>
            <a:r>
              <a:rPr lang="en-GB" altLang="en-US" sz="1050" b="1" i="1" dirty="0"/>
              <a:t>e</a:t>
            </a:r>
            <a:r>
              <a:rPr lang="en-GB" altLang="en-US" sz="1050" dirty="0"/>
              <a:t> is soft – </a:t>
            </a:r>
            <a:r>
              <a:rPr lang="en-GB" altLang="en-US" sz="1050" i="1" dirty="0"/>
              <a:t>cinq, cent</a:t>
            </a:r>
          </a:p>
          <a:p>
            <a:pPr>
              <a:spcBef>
                <a:spcPct val="0"/>
              </a:spcBef>
              <a:buFontTx/>
              <a:buNone/>
            </a:pPr>
            <a:endParaRPr lang="en-GB" altLang="en-US" sz="1050" i="1" dirty="0"/>
          </a:p>
          <a:p>
            <a:pPr>
              <a:spcBef>
                <a:spcPct val="0"/>
              </a:spcBef>
              <a:buFontTx/>
              <a:buNone/>
            </a:pPr>
            <a:r>
              <a:rPr lang="en-GB" altLang="en-US" sz="1050" i="1" dirty="0">
                <a:solidFill>
                  <a:srgbClr val="FF0000"/>
                </a:solidFill>
              </a:rPr>
              <a:t>an</a:t>
            </a:r>
            <a:r>
              <a:rPr lang="en-GB" altLang="en-US" sz="1050" i="1" dirty="0"/>
              <a:t> </a:t>
            </a:r>
            <a:r>
              <a:rPr lang="en-GB" altLang="en-US" sz="1050" dirty="0"/>
              <a:t> and </a:t>
            </a:r>
            <a:r>
              <a:rPr lang="en-GB" altLang="en-US" sz="1050" i="1" dirty="0" err="1">
                <a:solidFill>
                  <a:srgbClr val="FF0000"/>
                </a:solidFill>
              </a:rPr>
              <a:t>en</a:t>
            </a:r>
            <a:r>
              <a:rPr lang="en-GB" altLang="en-US" sz="1050" dirty="0"/>
              <a:t> make the same sound in French = </a:t>
            </a:r>
            <a:r>
              <a:rPr lang="en-GB" altLang="en-US" sz="1050" dirty="0">
                <a:solidFill>
                  <a:srgbClr val="0070C0"/>
                </a:solidFill>
              </a:rPr>
              <a:t>ON</a:t>
            </a:r>
            <a:r>
              <a:rPr lang="en-GB" altLang="en-US" sz="1050" dirty="0"/>
              <a:t>  - </a:t>
            </a:r>
            <a:r>
              <a:rPr lang="en-GB" altLang="en-US" sz="1050" b="1" i="1" dirty="0" err="1"/>
              <a:t>an</a:t>
            </a:r>
            <a:r>
              <a:rPr lang="en-GB" altLang="en-US" sz="1050" i="1" dirty="0" err="1"/>
              <a:t>glais</a:t>
            </a:r>
            <a:r>
              <a:rPr lang="en-GB" altLang="en-US" sz="1050" i="1" dirty="0"/>
              <a:t>, </a:t>
            </a:r>
            <a:r>
              <a:rPr lang="en-GB" altLang="en-US" sz="1050" b="1" i="1" dirty="0"/>
              <a:t>en</a:t>
            </a:r>
            <a:r>
              <a:rPr lang="en-GB" altLang="en-US" sz="1050" i="1" dirty="0"/>
              <a:t>fant</a:t>
            </a:r>
          </a:p>
          <a:p>
            <a:pPr>
              <a:spcBef>
                <a:spcPct val="0"/>
              </a:spcBef>
              <a:buFontTx/>
              <a:buNone/>
            </a:pPr>
            <a:endParaRPr lang="en-GB" altLang="en-US" sz="1050" dirty="0"/>
          </a:p>
          <a:p>
            <a:pPr>
              <a:spcBef>
                <a:spcPct val="0"/>
              </a:spcBef>
              <a:buFontTx/>
              <a:buNone/>
            </a:pPr>
            <a:r>
              <a:rPr lang="en-GB" altLang="en-US" sz="1050" i="1" dirty="0">
                <a:solidFill>
                  <a:srgbClr val="0070C0"/>
                </a:solidFill>
              </a:rPr>
              <a:t>in</a:t>
            </a:r>
            <a:r>
              <a:rPr lang="en-GB" altLang="en-US" sz="1050" dirty="0"/>
              <a:t> in a French word sounds like AN – </a:t>
            </a:r>
            <a:r>
              <a:rPr lang="en-GB" altLang="en-US" sz="1050" b="1" i="1" dirty="0" err="1"/>
              <a:t>in</a:t>
            </a:r>
            <a:r>
              <a:rPr lang="en-GB" altLang="en-US" sz="1050" i="1" dirty="0" err="1"/>
              <a:t>téressant</a:t>
            </a:r>
            <a:r>
              <a:rPr lang="en-GB" altLang="en-US" sz="1050" i="1" dirty="0"/>
              <a:t>, </a:t>
            </a:r>
            <a:r>
              <a:rPr lang="en-GB" altLang="en-US" sz="1050" b="1" i="1" dirty="0"/>
              <a:t>in</a:t>
            </a:r>
            <a:r>
              <a:rPr lang="en-GB" altLang="en-US" sz="1050" i="1" dirty="0"/>
              <a:t>telligent, </a:t>
            </a:r>
            <a:r>
              <a:rPr lang="en-GB" altLang="en-US" sz="1050" i="1" dirty="0" err="1"/>
              <a:t>enf</a:t>
            </a:r>
            <a:r>
              <a:rPr lang="en-GB" altLang="en-US" sz="1050" b="1" i="1" dirty="0" err="1"/>
              <a:t>in</a:t>
            </a:r>
            <a:endParaRPr lang="en-GB" altLang="en-US" sz="1050" b="1" i="1" dirty="0"/>
          </a:p>
          <a:p>
            <a:pPr>
              <a:spcBef>
                <a:spcPct val="0"/>
              </a:spcBef>
              <a:buFontTx/>
              <a:buNone/>
            </a:pPr>
            <a:endParaRPr lang="en-GB" altLang="en-US" sz="1050" b="1" i="1" dirty="0"/>
          </a:p>
          <a:p>
            <a:pPr>
              <a:spcBef>
                <a:spcPct val="0"/>
              </a:spcBef>
              <a:buFontTx/>
              <a:buNone/>
            </a:pPr>
            <a:r>
              <a:rPr lang="en-GB" altLang="en-US" sz="1050" dirty="0"/>
              <a:t>If a French word ends in </a:t>
            </a:r>
            <a:r>
              <a:rPr lang="en-GB" altLang="en-US" sz="1050" b="1" i="1" dirty="0"/>
              <a:t>t, d, s, n </a:t>
            </a:r>
            <a:r>
              <a:rPr lang="en-GB" altLang="en-US" sz="1050" dirty="0"/>
              <a:t> or </a:t>
            </a:r>
            <a:r>
              <a:rPr lang="en-GB" altLang="en-US" sz="1050" b="1" i="1" dirty="0"/>
              <a:t>x</a:t>
            </a:r>
            <a:r>
              <a:rPr lang="en-GB" altLang="en-US" sz="1050" dirty="0"/>
              <a:t>, these are usually SILENT</a:t>
            </a:r>
          </a:p>
          <a:p>
            <a:pPr>
              <a:spcBef>
                <a:spcPct val="0"/>
              </a:spcBef>
              <a:buFontTx/>
              <a:buNone/>
            </a:pPr>
            <a:endParaRPr lang="en-GB" altLang="en-US" sz="1050" dirty="0"/>
          </a:p>
          <a:p>
            <a:pPr>
              <a:spcBef>
                <a:spcPct val="0"/>
              </a:spcBef>
              <a:buFontTx/>
              <a:buNone/>
            </a:pPr>
            <a:r>
              <a:rPr lang="en-GB" altLang="en-US" sz="1050" dirty="0"/>
              <a:t>But if the last letter is an </a:t>
            </a:r>
            <a:r>
              <a:rPr lang="en-GB" altLang="en-US" sz="1050" b="1" i="1" dirty="0"/>
              <a:t>e</a:t>
            </a:r>
            <a:r>
              <a:rPr lang="en-GB" altLang="en-US" sz="1050" i="1" dirty="0"/>
              <a:t>, </a:t>
            </a:r>
            <a:r>
              <a:rPr lang="en-GB" altLang="en-US" sz="1050" dirty="0"/>
              <a:t>you can pronounce the letter just before it – </a:t>
            </a:r>
            <a:r>
              <a:rPr lang="en-GB" altLang="en-US" sz="1050" i="1" dirty="0"/>
              <a:t>car</a:t>
            </a:r>
            <a:r>
              <a:rPr lang="en-GB" altLang="en-US" sz="1050" i="1" u="sng" dirty="0"/>
              <a:t>te</a:t>
            </a:r>
            <a:r>
              <a:rPr lang="en-GB" altLang="en-US" sz="1050" i="1" dirty="0"/>
              <a:t>, anglai</a:t>
            </a:r>
            <a:r>
              <a:rPr lang="en-GB" altLang="en-US" sz="1050" i="1" u="sng" dirty="0"/>
              <a:t>se</a:t>
            </a:r>
            <a:r>
              <a:rPr lang="en-GB" altLang="en-US" sz="1050" i="1" dirty="0"/>
              <a:t>, alleman</a:t>
            </a:r>
            <a:r>
              <a:rPr lang="en-GB" altLang="en-US" sz="1050" i="1" u="sng" dirty="0"/>
              <a:t>de</a:t>
            </a:r>
          </a:p>
          <a:p>
            <a:pPr>
              <a:spcBef>
                <a:spcPct val="0"/>
              </a:spcBef>
              <a:buFontTx/>
              <a:buNone/>
            </a:pPr>
            <a:endParaRPr lang="en-GB" altLang="en-US" sz="1050" i="1" u="sng" dirty="0"/>
          </a:p>
          <a:p>
            <a:pPr>
              <a:spcBef>
                <a:spcPct val="0"/>
              </a:spcBef>
              <a:buFontTx/>
              <a:buNone/>
            </a:pPr>
            <a:r>
              <a:rPr lang="en-GB" altLang="en-US" sz="1050" dirty="0"/>
              <a:t>In French, the letter </a:t>
            </a:r>
            <a:r>
              <a:rPr lang="en-GB" altLang="en-US" sz="1050" b="1" i="1" dirty="0"/>
              <a:t>e</a:t>
            </a:r>
            <a:r>
              <a:rPr lang="en-GB" altLang="en-US" sz="1050" dirty="0"/>
              <a:t> can cause lots of problems. At the end of a word, it isn’t sounded out.</a:t>
            </a:r>
          </a:p>
          <a:p>
            <a:pPr>
              <a:spcBef>
                <a:spcPct val="0"/>
              </a:spcBef>
              <a:buFontTx/>
              <a:buNone/>
            </a:pPr>
            <a:r>
              <a:rPr lang="en-GB" altLang="en-US" sz="1050" dirty="0"/>
              <a:t>If it as an acute accent – </a:t>
            </a:r>
            <a:r>
              <a:rPr lang="en-GB" altLang="en-US" sz="1050" b="1" i="1" dirty="0"/>
              <a:t>é</a:t>
            </a:r>
            <a:r>
              <a:rPr lang="en-GB" altLang="en-US" sz="1050" dirty="0"/>
              <a:t> – then it sounds like </a:t>
            </a:r>
            <a:r>
              <a:rPr lang="en-GB" altLang="en-US" sz="1050" i="1" dirty="0"/>
              <a:t>ay</a:t>
            </a:r>
            <a:r>
              <a:rPr lang="en-GB" altLang="en-US" sz="1050" dirty="0"/>
              <a:t>.  - </a:t>
            </a:r>
            <a:r>
              <a:rPr lang="en-GB" altLang="en-US" sz="1050" i="1" dirty="0"/>
              <a:t>café</a:t>
            </a:r>
          </a:p>
          <a:p>
            <a:pPr>
              <a:spcBef>
                <a:spcPct val="0"/>
              </a:spcBef>
              <a:buFontTx/>
              <a:buNone/>
            </a:pPr>
            <a:r>
              <a:rPr lang="en-GB" altLang="en-US" sz="1050" dirty="0"/>
              <a:t>If it has a grace accent – </a:t>
            </a:r>
            <a:r>
              <a:rPr lang="en-GB" altLang="en-US" sz="1050" b="1" i="1" dirty="0"/>
              <a:t>è </a:t>
            </a:r>
            <a:r>
              <a:rPr lang="en-GB" altLang="en-US" sz="1050" dirty="0"/>
              <a:t>– then it sounds like eh – </a:t>
            </a:r>
            <a:r>
              <a:rPr lang="en-GB" altLang="en-US" sz="1050" i="1" dirty="0" err="1"/>
              <a:t>père</a:t>
            </a:r>
            <a:endParaRPr lang="en-GB" altLang="en-US" sz="1050" i="1" dirty="0"/>
          </a:p>
          <a:p>
            <a:pPr>
              <a:spcBef>
                <a:spcPct val="0"/>
              </a:spcBef>
              <a:buFontTx/>
              <a:buNone/>
            </a:pPr>
            <a:r>
              <a:rPr lang="en-GB" altLang="en-US" sz="1050" dirty="0"/>
              <a:t>The rest of the time, it sounds like </a:t>
            </a:r>
            <a:r>
              <a:rPr lang="en-GB" altLang="en-US" sz="1050" b="1" i="1" dirty="0"/>
              <a:t>uh</a:t>
            </a:r>
            <a:r>
              <a:rPr lang="en-GB" altLang="en-US" sz="1050" dirty="0"/>
              <a:t> – menu</a:t>
            </a:r>
            <a:endParaRPr lang="en-GB" altLang="en-US" sz="1050" b="1" i="1" u="sng" dirty="0"/>
          </a:p>
          <a:p>
            <a:pPr>
              <a:spcBef>
                <a:spcPct val="0"/>
              </a:spcBef>
              <a:buFontTx/>
              <a:buNone/>
            </a:pPr>
            <a:r>
              <a:rPr lang="en-GB" altLang="en-US" sz="1050" dirty="0"/>
              <a:t/>
            </a:r>
            <a:br>
              <a:rPr lang="en-GB" altLang="en-US" sz="1050" dirty="0"/>
            </a:br>
            <a:endParaRPr lang="en-US" altLang="en-US" sz="1050" dirty="0"/>
          </a:p>
        </p:txBody>
      </p:sp>
      <p:sp>
        <p:nvSpPr>
          <p:cNvPr id="4" name="Text Box 3">
            <a:extLst>
              <a:ext uri="{FF2B5EF4-FFF2-40B4-BE49-F238E27FC236}">
                <a16:creationId xmlns="" xmlns:a16="http://schemas.microsoft.com/office/drawing/2014/main" id="{F6E1F7CD-4115-42A1-9A65-BA689DFA0C49}"/>
              </a:ext>
            </a:extLst>
          </p:cNvPr>
          <p:cNvSpPr txBox="1">
            <a:spLocks noChangeArrowheads="1"/>
          </p:cNvSpPr>
          <p:nvPr/>
        </p:nvSpPr>
        <p:spPr bwMode="auto">
          <a:xfrm>
            <a:off x="2647950" y="1015604"/>
            <a:ext cx="3857625" cy="300082"/>
          </a:xfrm>
          <a:prstGeom prst="rect">
            <a:avLst/>
          </a:prstGeom>
          <a:solidFill>
            <a:schemeClr val="accent2">
              <a:lumMod val="20000"/>
              <a:lumOff val="80000"/>
            </a:schemeClr>
          </a:solidFill>
          <a:ln w="79375">
            <a:solidFill>
              <a:schemeClr val="accent2">
                <a:lumMod val="75000"/>
              </a:schemeClr>
            </a:solid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GB" sz="1350" b="1" dirty="0">
                <a:latin typeface="Berlin Sans FB Demi" pitchFamily="34" charset="0"/>
              </a:rPr>
              <a:t>Tips for accurate spoken French</a:t>
            </a:r>
          </a:p>
        </p:txBody>
      </p:sp>
      <p:pic>
        <p:nvPicPr>
          <p:cNvPr id="84996" name="Picture 2" descr="C:\Users\amynewman\AppData\Local\Microsoft\Windows\Temporary Internet Files\Content.IE5\2N8E3G3W\MC900437803[1].wmf">
            <a:extLst>
              <a:ext uri="{FF2B5EF4-FFF2-40B4-BE49-F238E27FC236}">
                <a16:creationId xmlns="" xmlns:a16="http://schemas.microsoft.com/office/drawing/2014/main" id="{3AB42EAE-7F06-496C-BDDB-C839996CAD0D}"/>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40141" y="4892278"/>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4C3556-2AA9-4794-902F-0ED585E6BCF8}"/>
              </a:ext>
            </a:extLst>
          </p:cNvPr>
          <p:cNvSpPr>
            <a:spLocks noGrp="1"/>
          </p:cNvSpPr>
          <p:nvPr>
            <p:ph type="title"/>
          </p:nvPr>
        </p:nvSpPr>
        <p:spPr>
          <a:xfrm>
            <a:off x="527051" y="1170517"/>
            <a:ext cx="7886700" cy="2827866"/>
          </a:xfrm>
        </p:spPr>
        <p:txBody>
          <a:bodyPr/>
          <a:lstStyle/>
          <a:p>
            <a:endParaRPr lang="en-IN" dirty="0"/>
          </a:p>
        </p:txBody>
      </p:sp>
      <p:sp>
        <p:nvSpPr>
          <p:cNvPr id="3" name="Content Placeholder 2">
            <a:extLst>
              <a:ext uri="{FF2B5EF4-FFF2-40B4-BE49-F238E27FC236}">
                <a16:creationId xmlns="" xmlns:a16="http://schemas.microsoft.com/office/drawing/2014/main" id="{3D5F052E-7446-4C3F-B274-CE8DFB5CCD08}"/>
              </a:ext>
            </a:extLst>
          </p:cNvPr>
          <p:cNvSpPr>
            <a:spLocks noGrp="1"/>
          </p:cNvSpPr>
          <p:nvPr>
            <p:ph idx="1"/>
          </p:nvPr>
        </p:nvSpPr>
        <p:spPr>
          <a:xfrm>
            <a:off x="628650" y="4531783"/>
            <a:ext cx="7886700" cy="1397000"/>
          </a:xfrm>
        </p:spPr>
        <p:txBody>
          <a:bodyPr>
            <a:normAutofit fontScale="62500" lnSpcReduction="20000"/>
          </a:bodyPr>
          <a:lstStyle/>
          <a:p>
            <a:r>
              <a:rPr lang="en-US" dirty="0">
                <a:solidFill>
                  <a:srgbClr val="002060"/>
                </a:solidFill>
              </a:rPr>
              <a:t>With over 30 </a:t>
            </a:r>
            <a:r>
              <a:rPr lang="en-US" dirty="0">
                <a:solidFill>
                  <a:srgbClr val="002060"/>
                </a:solidFill>
                <a:hlinkClick r:id="rId2">
                  <a:extLst>
                    <a:ext uri="{A12FA001-AC4F-418D-AE19-62706E023703}">
                      <ahyp:hlinkClr xmlns="" xmlns:ahyp="http://schemas.microsoft.com/office/drawing/2018/hyperlinkcolor" val="tx"/>
                    </a:ext>
                  </a:extLst>
                </a:hlinkClick>
              </a:rPr>
              <a:t>French speaking countries in the world</a:t>
            </a:r>
            <a:r>
              <a:rPr lang="en-US" dirty="0">
                <a:solidFill>
                  <a:srgbClr val="002060"/>
                </a:solidFill>
              </a:rPr>
              <a:t>, French is one of the most widely spoken languages in the world. It is the only language other than English spoken on all five continents. There are currently over 270 million </a:t>
            </a:r>
            <a:r>
              <a:rPr lang="en-US" dirty="0">
                <a:solidFill>
                  <a:srgbClr val="002060"/>
                </a:solidFill>
                <a:hlinkClick r:id="rId3">
                  <a:extLst>
                    <a:ext uri="{A12FA001-AC4F-418D-AE19-62706E023703}">
                      <ahyp:hlinkClr xmlns="" xmlns:ahyp="http://schemas.microsoft.com/office/drawing/2018/hyperlinkcolor" val="tx"/>
                    </a:ext>
                  </a:extLst>
                </a:hlinkClick>
              </a:rPr>
              <a:t>French speakers worldwide</a:t>
            </a:r>
            <a:r>
              <a:rPr lang="en-US" dirty="0">
                <a:solidFill>
                  <a:srgbClr val="002060"/>
                </a:solidFill>
              </a:rPr>
              <a:t>, including around 100 million so-called partial French speakers or French learner.</a:t>
            </a:r>
            <a:endParaRPr lang="en-IN" dirty="0">
              <a:solidFill>
                <a:srgbClr val="002060"/>
              </a:solidFill>
            </a:endParaRPr>
          </a:p>
        </p:txBody>
      </p:sp>
      <p:pic>
        <p:nvPicPr>
          <p:cNvPr id="5" name="Picture 4">
            <a:extLst>
              <a:ext uri="{FF2B5EF4-FFF2-40B4-BE49-F238E27FC236}">
                <a16:creationId xmlns="" xmlns:a16="http://schemas.microsoft.com/office/drawing/2014/main" id="{D174803E-9C34-4151-8FC7-0836D0F9F7E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6401" y="857250"/>
            <a:ext cx="8075612" cy="3589867"/>
          </a:xfrm>
          <a:prstGeom prst="rect">
            <a:avLst/>
          </a:prstGeom>
        </p:spPr>
      </p:pic>
    </p:spTree>
    <p:extLst>
      <p:ext uri="{BB962C8B-B14F-4D97-AF65-F5344CB8AC3E}">
        <p14:creationId xmlns="" xmlns:p14="http://schemas.microsoft.com/office/powerpoint/2010/main" val="3402645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E67C8D-447E-4517-80C1-D72CF01F3AFD}"/>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E72EE950-AC2C-4C8C-AD06-4B9BBA34D3AB}"/>
              </a:ext>
            </a:extLst>
          </p:cNvPr>
          <p:cNvSpPr>
            <a:spLocks noGrp="1"/>
          </p:cNvSpPr>
          <p:nvPr>
            <p:ph idx="1"/>
          </p:nvPr>
        </p:nvSpPr>
        <p:spPr/>
        <p:txBody>
          <a:bodyPr>
            <a:normAutofit fontScale="85000" lnSpcReduction="10000"/>
          </a:bodyPr>
          <a:lstStyle/>
          <a:p>
            <a:endParaRPr lang="en-IN" dirty="0"/>
          </a:p>
          <a:p>
            <a:r>
              <a:rPr lang="en-US" i="1" dirty="0"/>
              <a:t>“Don’t be too hard on yourself when you can’t fully grasp the pronunciation rules after a few hours of practice. It takes time to learn how to pronounce French words properly – months, in fact. Besides, it’s extremely rare to see a foreigner with a 100% correct pronunciation. But does it really matter? France is a hugely multicultural country and the French people are quite familiar (and accepting!) with a wide range of accent. So don’t beat yourself to a pulp, and just keep practicing until you start to pull off French quite nicely.” </a:t>
            </a:r>
            <a:endParaRPr lang="en-IN" dirty="0"/>
          </a:p>
        </p:txBody>
      </p:sp>
    </p:spTree>
    <p:extLst>
      <p:ext uri="{BB962C8B-B14F-4D97-AF65-F5344CB8AC3E}">
        <p14:creationId xmlns="" xmlns:p14="http://schemas.microsoft.com/office/powerpoint/2010/main" val="3560452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7BA427-537E-400D-A55B-9448EC6C397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8F99459C-BA9F-460C-ADF4-62CADD5006BF}"/>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89667" y="1204384"/>
            <a:ext cx="5858933" cy="4021667"/>
          </a:xfrm>
        </p:spPr>
      </p:pic>
    </p:spTree>
    <p:extLst>
      <p:ext uri="{BB962C8B-B14F-4D97-AF65-F5344CB8AC3E}">
        <p14:creationId xmlns="" xmlns:p14="http://schemas.microsoft.com/office/powerpoint/2010/main" val="206560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a:extLst>
              <a:ext uri="{FF2B5EF4-FFF2-40B4-BE49-F238E27FC236}">
                <a16:creationId xmlns="" xmlns:a16="http://schemas.microsoft.com/office/drawing/2014/main" id="{E1B4A298-DEFA-494B-911F-97EB6C764E1C}"/>
              </a:ext>
            </a:extLst>
          </p:cNvPr>
          <p:cNvSpPr txBox="1">
            <a:spLocks noChangeArrowheads="1"/>
          </p:cNvSpPr>
          <p:nvPr/>
        </p:nvSpPr>
        <p:spPr bwMode="auto">
          <a:xfrm>
            <a:off x="431800" y="1484710"/>
            <a:ext cx="8382000" cy="4039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350" b="1" u="sng" dirty="0"/>
              <a:t>Silent letters</a:t>
            </a:r>
          </a:p>
          <a:p>
            <a:pPr eaLnBrk="1" hangingPunct="1">
              <a:spcBef>
                <a:spcPct val="0"/>
              </a:spcBef>
              <a:buFontTx/>
              <a:buNone/>
            </a:pPr>
            <a:endParaRPr lang="en-GB" altLang="en-US" sz="1350" dirty="0"/>
          </a:p>
          <a:p>
            <a:pPr>
              <a:spcBef>
                <a:spcPct val="0"/>
              </a:spcBef>
              <a:buFontTx/>
              <a:buNone/>
            </a:pPr>
            <a:r>
              <a:rPr lang="en-GB" altLang="en-US" sz="1350" dirty="0"/>
              <a:t>Like English, French is </a:t>
            </a:r>
            <a:r>
              <a:rPr lang="en-GB" altLang="en-US" sz="1350" b="1" u="sng" dirty="0">
                <a:solidFill>
                  <a:srgbClr val="0070C0"/>
                </a:solidFill>
              </a:rPr>
              <a:t>not</a:t>
            </a:r>
            <a:r>
              <a:rPr lang="en-GB" altLang="en-US" sz="1350" dirty="0"/>
              <a:t> a phonetic language. A phonetic language is one in which each letter has a single corresponding sound; in other words, spelling matches pronunciation. </a:t>
            </a:r>
          </a:p>
          <a:p>
            <a:pPr>
              <a:spcBef>
                <a:spcPct val="0"/>
              </a:spcBef>
              <a:buFontTx/>
              <a:buNone/>
            </a:pPr>
            <a:endParaRPr lang="en-GB" altLang="en-US" sz="1350" dirty="0"/>
          </a:p>
          <a:p>
            <a:pPr>
              <a:spcBef>
                <a:spcPct val="0"/>
              </a:spcBef>
              <a:buFontTx/>
              <a:buNone/>
            </a:pPr>
            <a:r>
              <a:rPr lang="en-GB" altLang="en-US" sz="1350" dirty="0"/>
              <a:t>Languages like French and English have letters that can be pronounced in different ways or sometimes not at all. </a:t>
            </a:r>
          </a:p>
          <a:p>
            <a:pPr>
              <a:spcBef>
                <a:spcPct val="0"/>
              </a:spcBef>
              <a:buFontTx/>
              <a:buNone/>
            </a:pPr>
            <a:endParaRPr lang="en-GB" altLang="en-US" sz="1350" dirty="0"/>
          </a:p>
          <a:p>
            <a:pPr>
              <a:spcBef>
                <a:spcPct val="0"/>
              </a:spcBef>
              <a:buFontTx/>
              <a:buNone/>
            </a:pPr>
            <a:r>
              <a:rPr lang="en-GB" altLang="en-US" sz="1350" dirty="0"/>
              <a:t>The basic rule of French pronunciation is that</a:t>
            </a:r>
            <a:r>
              <a:rPr lang="en-GB" altLang="en-US" sz="1350" b="1" u="sng" dirty="0"/>
              <a:t> </a:t>
            </a:r>
            <a:r>
              <a:rPr lang="en-GB" altLang="en-US" sz="1350" b="1" u="sng" dirty="0">
                <a:solidFill>
                  <a:srgbClr val="0070C0"/>
                </a:solidFill>
              </a:rPr>
              <a:t>the final consonant is not pronounced</a:t>
            </a:r>
            <a:r>
              <a:rPr lang="en-GB" altLang="en-US" sz="1350" dirty="0"/>
              <a:t>, but there are many exceptions...</a:t>
            </a:r>
          </a:p>
          <a:p>
            <a:pPr>
              <a:spcBef>
                <a:spcPct val="0"/>
              </a:spcBef>
              <a:buFontTx/>
              <a:buNone/>
            </a:pPr>
            <a:endParaRPr lang="en-GB" altLang="en-US" sz="1350" dirty="0"/>
          </a:p>
          <a:p>
            <a:pPr>
              <a:spcBef>
                <a:spcPct val="0"/>
              </a:spcBef>
              <a:buFontTx/>
              <a:buNone/>
            </a:pPr>
            <a:r>
              <a:rPr lang="en-GB" altLang="en-US" sz="1350" dirty="0"/>
              <a:t>The letters </a:t>
            </a:r>
            <a:r>
              <a:rPr lang="en-GB" altLang="en-US" sz="1350" dirty="0">
                <a:solidFill>
                  <a:srgbClr val="C00000"/>
                </a:solidFill>
              </a:rPr>
              <a:t>B, C, F, K, L, Q, and R </a:t>
            </a:r>
            <a:r>
              <a:rPr lang="en-GB" altLang="en-US" sz="1350" b="1" u="sng" dirty="0">
                <a:solidFill>
                  <a:srgbClr val="C00000"/>
                </a:solidFill>
              </a:rPr>
              <a:t>are</a:t>
            </a:r>
            <a:r>
              <a:rPr lang="en-GB" altLang="en-US" sz="1350" dirty="0">
                <a:solidFill>
                  <a:srgbClr val="C00000"/>
                </a:solidFill>
              </a:rPr>
              <a:t> </a:t>
            </a:r>
            <a:r>
              <a:rPr lang="en-GB" altLang="en-US" sz="1350" dirty="0"/>
              <a:t>usually </a:t>
            </a:r>
            <a:r>
              <a:rPr lang="en-GB" altLang="en-US" sz="1350" dirty="0">
                <a:solidFill>
                  <a:srgbClr val="C00000"/>
                </a:solidFill>
              </a:rPr>
              <a:t>pronounced</a:t>
            </a:r>
            <a:r>
              <a:rPr lang="en-GB" altLang="en-US" sz="1350" dirty="0"/>
              <a:t> at the </a:t>
            </a:r>
            <a:r>
              <a:rPr lang="en-GB" altLang="en-US" sz="1350" dirty="0">
                <a:solidFill>
                  <a:srgbClr val="C00000"/>
                </a:solidFill>
              </a:rPr>
              <a:t>end </a:t>
            </a:r>
            <a:r>
              <a:rPr lang="en-GB" altLang="en-US" sz="1350" dirty="0"/>
              <a:t>of a word. (</a:t>
            </a:r>
            <a:r>
              <a:rPr lang="en-GB" altLang="en-US" sz="1350" dirty="0" err="1"/>
              <a:t>colomb</a:t>
            </a:r>
            <a:r>
              <a:rPr lang="en-GB" altLang="en-US" sz="1350" dirty="0"/>
              <a:t>, </a:t>
            </a:r>
            <a:r>
              <a:rPr lang="en-GB" altLang="en-US" sz="1350" dirty="0" err="1"/>
              <a:t>bec</a:t>
            </a:r>
            <a:r>
              <a:rPr lang="en-GB" altLang="en-US" sz="1350" dirty="0"/>
              <a:t>, </a:t>
            </a:r>
            <a:r>
              <a:rPr lang="en-GB" altLang="en-US" sz="1350" dirty="0" err="1"/>
              <a:t>agressif</a:t>
            </a:r>
            <a:r>
              <a:rPr lang="en-GB" altLang="en-US" sz="1350" dirty="0"/>
              <a:t>, </a:t>
            </a:r>
            <a:r>
              <a:rPr lang="en-GB" altLang="en-US" sz="1350" dirty="0" err="1"/>
              <a:t>Partick</a:t>
            </a:r>
            <a:r>
              <a:rPr lang="en-GB" altLang="en-US" sz="1350" dirty="0"/>
              <a:t>, bel, cinq, autocar)  </a:t>
            </a:r>
          </a:p>
          <a:p>
            <a:pPr>
              <a:spcBef>
                <a:spcPct val="0"/>
              </a:spcBef>
              <a:buFontTx/>
              <a:buNone/>
            </a:pPr>
            <a:endParaRPr lang="en-GB" altLang="en-US" sz="1350" dirty="0"/>
          </a:p>
          <a:p>
            <a:pPr>
              <a:spcBef>
                <a:spcPct val="0"/>
              </a:spcBef>
              <a:buFontTx/>
              <a:buNone/>
            </a:pPr>
            <a:r>
              <a:rPr lang="en-GB" altLang="en-US" sz="1350" i="1" dirty="0"/>
              <a:t>Tip: Since </a:t>
            </a:r>
            <a:r>
              <a:rPr lang="en-GB" altLang="en-US" sz="1350" i="1" dirty="0">
                <a:solidFill>
                  <a:srgbClr val="C00000"/>
                </a:solidFill>
              </a:rPr>
              <a:t>B, K, and Q </a:t>
            </a:r>
            <a:r>
              <a:rPr lang="en-GB" altLang="en-US" sz="1350" i="1" dirty="0"/>
              <a:t>are rare as final consonants, some people find it helpful to use the word </a:t>
            </a:r>
            <a:r>
              <a:rPr lang="en-GB" altLang="en-US" sz="1350" i="1" dirty="0" err="1"/>
              <a:t>CaReFuL</a:t>
            </a:r>
            <a:r>
              <a:rPr lang="en-GB" altLang="en-US" sz="1350" i="1" dirty="0"/>
              <a:t> to remember the most common of the usually pronounced final </a:t>
            </a:r>
          </a:p>
          <a:p>
            <a:pPr>
              <a:spcBef>
                <a:spcPct val="0"/>
              </a:spcBef>
              <a:buFontTx/>
              <a:buNone/>
            </a:pPr>
            <a:endParaRPr lang="en-GB" altLang="en-US" sz="1350" dirty="0"/>
          </a:p>
          <a:p>
            <a:pPr>
              <a:spcBef>
                <a:spcPct val="0"/>
              </a:spcBef>
              <a:buFontTx/>
              <a:buNone/>
            </a:pPr>
            <a:r>
              <a:rPr lang="en-GB" altLang="en-US" sz="1350" dirty="0"/>
              <a:t>The letters </a:t>
            </a:r>
            <a:r>
              <a:rPr lang="en-GB" altLang="en-US" sz="1350" dirty="0">
                <a:solidFill>
                  <a:srgbClr val="C00000"/>
                </a:solidFill>
              </a:rPr>
              <a:t>D,G,M,N,P,S,T,X,Z </a:t>
            </a:r>
            <a:r>
              <a:rPr lang="en-GB" altLang="en-US" sz="1350" dirty="0"/>
              <a:t>are </a:t>
            </a:r>
            <a:r>
              <a:rPr lang="en-GB" altLang="en-US" sz="1350" u="sng" dirty="0">
                <a:solidFill>
                  <a:srgbClr val="00B050"/>
                </a:solidFill>
              </a:rPr>
              <a:t>usually silent </a:t>
            </a:r>
            <a:r>
              <a:rPr lang="en-GB" altLang="en-US" sz="1350" dirty="0"/>
              <a:t>at the end of a word, but with some exceptions if they are proper names or words borrowed from other languages</a:t>
            </a:r>
            <a:endParaRPr lang="en-US" altLang="en-US" sz="1350" dirty="0"/>
          </a:p>
        </p:txBody>
      </p:sp>
      <p:sp>
        <p:nvSpPr>
          <p:cNvPr id="3" name="Text Box 3">
            <a:extLst>
              <a:ext uri="{FF2B5EF4-FFF2-40B4-BE49-F238E27FC236}">
                <a16:creationId xmlns="" xmlns:a16="http://schemas.microsoft.com/office/drawing/2014/main" id="{DD8C4F09-0FA6-4649-B18F-2843B221204D}"/>
              </a:ext>
            </a:extLst>
          </p:cNvPr>
          <p:cNvSpPr txBox="1">
            <a:spLocks noChangeArrowheads="1"/>
          </p:cNvSpPr>
          <p:nvPr/>
        </p:nvSpPr>
        <p:spPr bwMode="auto">
          <a:xfrm>
            <a:off x="2670572" y="998935"/>
            <a:ext cx="3857625" cy="300082"/>
          </a:xfrm>
          <a:prstGeom prst="rect">
            <a:avLst/>
          </a:prstGeom>
          <a:solidFill>
            <a:schemeClr val="accent2">
              <a:lumMod val="20000"/>
              <a:lumOff val="80000"/>
            </a:schemeClr>
          </a:solidFill>
          <a:ln w="79375">
            <a:solidFill>
              <a:schemeClr val="accent2">
                <a:lumMod val="75000"/>
              </a:schemeClr>
            </a:solid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GB" sz="1350" b="1" dirty="0">
                <a:latin typeface="Berlin Sans FB Demi" pitchFamily="34" charset="0"/>
              </a:rPr>
              <a:t>Tips for accurate spoken French</a:t>
            </a:r>
          </a:p>
        </p:txBody>
      </p:sp>
      <p:pic>
        <p:nvPicPr>
          <p:cNvPr id="87044" name="Picture 2" descr="C:\Users\amynewman\AppData\Local\Microsoft\Windows\Temporary Internet Files\Content.IE5\2N8E3G3W\MC900437803[1].wmf">
            <a:extLst>
              <a:ext uri="{FF2B5EF4-FFF2-40B4-BE49-F238E27FC236}">
                <a16:creationId xmlns="" xmlns:a16="http://schemas.microsoft.com/office/drawing/2014/main" id="{4CBE6926-502E-4978-8E77-14CC6A9E72D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61586" y="4994672"/>
            <a:ext cx="72985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a:extLst>
              <a:ext uri="{FF2B5EF4-FFF2-40B4-BE49-F238E27FC236}">
                <a16:creationId xmlns="" xmlns:a16="http://schemas.microsoft.com/office/drawing/2014/main" id="{4AFBB768-F95C-4E46-8295-343270CB18AD}"/>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85887" y="1269207"/>
            <a:ext cx="6281738" cy="3532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 xmlns:a16="http://schemas.microsoft.com/office/drawing/2014/main" id="{5AD9ED95-4C83-4AC5-9D11-46B5B386D8BB}"/>
              </a:ext>
            </a:extLst>
          </p:cNvPr>
          <p:cNvCxnSpPr/>
          <p:nvPr/>
        </p:nvCxnSpPr>
        <p:spPr>
          <a:xfrm flipH="1" flipV="1">
            <a:off x="3600451" y="2132411"/>
            <a:ext cx="2537222" cy="972740"/>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Liaisons et </a:t>
            </a:r>
            <a:r>
              <a:rPr lang="en-US" dirty="0" err="1">
                <a:solidFill>
                  <a:srgbClr val="FF0000"/>
                </a:solidFill>
              </a:rPr>
              <a:t>enchaînements</a:t>
            </a:r>
            <a:r>
              <a:rPr lang="en-US" dirty="0">
                <a:solidFill>
                  <a:srgbClr val="FF0000"/>
                </a:solidFill>
              </a:rPr>
              <a:t> des </a:t>
            </a:r>
            <a:r>
              <a:rPr lang="en-US" dirty="0" err="1">
                <a:solidFill>
                  <a:srgbClr val="FF0000"/>
                </a:solidFill>
              </a:rPr>
              <a:t>mots</a:t>
            </a:r>
            <a:endParaRPr lang="en-US" dirty="0">
              <a:solidFill>
                <a:srgbClr val="FF0000"/>
              </a:solidFill>
            </a:endParaRPr>
          </a:p>
        </p:txBody>
      </p:sp>
      <p:sp>
        <p:nvSpPr>
          <p:cNvPr id="3" name="Content Placeholder 2"/>
          <p:cNvSpPr>
            <a:spLocks noGrp="1"/>
          </p:cNvSpPr>
          <p:nvPr>
            <p:ph idx="1"/>
          </p:nvPr>
        </p:nvSpPr>
        <p:spPr/>
        <p:txBody>
          <a:bodyPr/>
          <a:lstStyle/>
          <a:p>
            <a:pPr>
              <a:buNone/>
            </a:pPr>
            <a:r>
              <a:rPr lang="en-US" dirty="0" err="1">
                <a:solidFill>
                  <a:srgbClr val="00B050"/>
                </a:solidFill>
              </a:rPr>
              <a:t>enchaînements</a:t>
            </a:r>
            <a:r>
              <a:rPr lang="en-US" dirty="0">
                <a:solidFill>
                  <a:srgbClr val="00B050"/>
                </a:solidFill>
              </a:rPr>
              <a:t> des </a:t>
            </a:r>
            <a:r>
              <a:rPr lang="en-US" dirty="0" err="1">
                <a:solidFill>
                  <a:srgbClr val="00B050"/>
                </a:solidFill>
              </a:rPr>
              <a:t>mots</a:t>
            </a:r>
            <a:r>
              <a:rPr lang="en-US" dirty="0">
                <a:solidFill>
                  <a:srgbClr val="00B050"/>
                </a:solidFill>
              </a:rPr>
              <a:t> = mot + mot</a:t>
            </a:r>
          </a:p>
          <a:p>
            <a:pPr>
              <a:buNone/>
            </a:pPr>
            <a:r>
              <a:rPr lang="fr-FR" dirty="0">
                <a:solidFill>
                  <a:srgbClr val="7030A0"/>
                </a:solidFill>
              </a:rPr>
              <a:t>Principe : prononcer plus facilement en gardant</a:t>
            </a:r>
          </a:p>
          <a:p>
            <a:pPr>
              <a:buNone/>
            </a:pPr>
            <a:r>
              <a:rPr lang="en-US" dirty="0" err="1">
                <a:solidFill>
                  <a:srgbClr val="7030A0"/>
                </a:solidFill>
              </a:rPr>
              <a:t>l'alternance</a:t>
            </a:r>
            <a:r>
              <a:rPr lang="en-US" dirty="0">
                <a:solidFill>
                  <a:srgbClr val="7030A0"/>
                </a:solidFill>
              </a:rPr>
              <a:t> </a:t>
            </a:r>
            <a:r>
              <a:rPr lang="en-US" dirty="0" err="1">
                <a:solidFill>
                  <a:srgbClr val="7030A0"/>
                </a:solidFill>
              </a:rPr>
              <a:t>voyelle</a:t>
            </a:r>
            <a:r>
              <a:rPr lang="en-US" dirty="0">
                <a:solidFill>
                  <a:srgbClr val="7030A0"/>
                </a:solidFill>
              </a:rPr>
              <a:t>/</a:t>
            </a:r>
            <a:r>
              <a:rPr lang="en-US" dirty="0" err="1">
                <a:solidFill>
                  <a:srgbClr val="7030A0"/>
                </a:solidFill>
              </a:rPr>
              <a:t>consonne</a:t>
            </a:r>
            <a:r>
              <a:rPr lang="en-US" dirty="0">
                <a:solidFill>
                  <a:srgbClr val="7030A0"/>
                </a:solidFill>
              </a:rPr>
              <a:t> </a:t>
            </a:r>
            <a:r>
              <a:rPr lang="en-US" dirty="0" err="1">
                <a:solidFill>
                  <a:srgbClr val="7030A0"/>
                </a:solidFill>
              </a:rPr>
              <a:t>dans</a:t>
            </a:r>
            <a:r>
              <a:rPr lang="en-US" dirty="0">
                <a:solidFill>
                  <a:srgbClr val="7030A0"/>
                </a:solidFill>
              </a:rPr>
              <a:t> la</a:t>
            </a:r>
          </a:p>
          <a:p>
            <a:pPr>
              <a:buNone/>
            </a:pPr>
            <a:r>
              <a:rPr lang="en-US" dirty="0" err="1">
                <a:solidFill>
                  <a:srgbClr val="7030A0"/>
                </a:solidFill>
              </a:rPr>
              <a:t>prononciation</a:t>
            </a:r>
            <a:r>
              <a:rPr lang="en-US" dirty="0">
                <a:solidFill>
                  <a:srgbClr val="7030A0"/>
                </a:solidFill>
              </a:rPr>
              <a:t>.</a:t>
            </a:r>
          </a:p>
          <a:p>
            <a:pPr>
              <a:buNone/>
            </a:pPr>
            <a:endParaRPr lang="en-US" dirty="0">
              <a:solidFill>
                <a:srgbClr val="7030A0"/>
              </a:solidFill>
            </a:endParaRPr>
          </a:p>
          <a:p>
            <a:r>
              <a:rPr lang="fr-FR" dirty="0"/>
              <a:t>Exemple : no</a:t>
            </a:r>
            <a:r>
              <a:rPr lang="fr-FR" dirty="0">
                <a:solidFill>
                  <a:srgbClr val="C00000"/>
                </a:solidFill>
              </a:rPr>
              <a:t>s</a:t>
            </a:r>
            <a:r>
              <a:rPr lang="fr-FR" dirty="0"/>
              <a:t> </a:t>
            </a:r>
            <a:r>
              <a:rPr lang="fr-FR" dirty="0">
                <a:solidFill>
                  <a:srgbClr val="C00000"/>
                </a:solidFill>
              </a:rPr>
              <a:t>a</a:t>
            </a:r>
            <a:r>
              <a:rPr lang="fr-FR" dirty="0"/>
              <a:t>mis son</a:t>
            </a:r>
            <a:r>
              <a:rPr lang="fr-FR" dirty="0">
                <a:solidFill>
                  <a:srgbClr val="C00000"/>
                </a:solidFill>
              </a:rPr>
              <a:t>t</a:t>
            </a:r>
            <a:r>
              <a:rPr lang="fr-FR" dirty="0"/>
              <a:t> </a:t>
            </a:r>
            <a:r>
              <a:rPr lang="fr-FR" dirty="0">
                <a:solidFill>
                  <a:srgbClr val="C00000"/>
                </a:solidFill>
              </a:rPr>
              <a:t>a</a:t>
            </a:r>
            <a:r>
              <a:rPr lang="fr-FR" dirty="0"/>
              <a:t>vec elle</a:t>
            </a:r>
            <a:r>
              <a:rPr lang="en-US"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Liaisons et </a:t>
            </a:r>
            <a:r>
              <a:rPr lang="en-US" dirty="0" err="1">
                <a:solidFill>
                  <a:srgbClr val="C00000"/>
                </a:solidFill>
              </a:rPr>
              <a:t>enchaînements</a:t>
            </a:r>
            <a:r>
              <a:rPr lang="en-US" dirty="0">
                <a:solidFill>
                  <a:srgbClr val="C00000"/>
                </a:solidFill>
              </a:rPr>
              <a:t> des </a:t>
            </a:r>
            <a:r>
              <a:rPr lang="en-US" dirty="0" err="1">
                <a:solidFill>
                  <a:srgbClr val="C00000"/>
                </a:solidFill>
              </a:rPr>
              <a:t>mots</a:t>
            </a:r>
            <a:endParaRPr lang="en-US" dirty="0">
              <a:solidFill>
                <a:srgbClr val="C00000"/>
              </a:solidFill>
            </a:endParaRPr>
          </a:p>
        </p:txBody>
      </p:sp>
      <p:sp>
        <p:nvSpPr>
          <p:cNvPr id="3" name="Content Placeholder 2"/>
          <p:cNvSpPr>
            <a:spLocks noGrp="1"/>
          </p:cNvSpPr>
          <p:nvPr>
            <p:ph idx="1"/>
          </p:nvPr>
        </p:nvSpPr>
        <p:spPr>
          <a:xfrm>
            <a:off x="457200" y="2667000"/>
            <a:ext cx="8229600" cy="3459163"/>
          </a:xfrm>
        </p:spPr>
        <p:txBody>
          <a:bodyPr/>
          <a:lstStyle/>
          <a:p>
            <a:r>
              <a:rPr lang="en-US" dirty="0">
                <a:solidFill>
                  <a:srgbClr val="009900"/>
                </a:solidFill>
              </a:rPr>
              <a:t>Liaisons </a:t>
            </a:r>
            <a:r>
              <a:rPr lang="en-US" dirty="0" err="1">
                <a:solidFill>
                  <a:srgbClr val="009900"/>
                </a:solidFill>
              </a:rPr>
              <a:t>obligatoires</a:t>
            </a:r>
            <a:endParaRPr lang="en-US" dirty="0">
              <a:solidFill>
                <a:srgbClr val="009900"/>
              </a:solidFill>
            </a:endParaRPr>
          </a:p>
          <a:p>
            <a:r>
              <a:rPr lang="en-US" dirty="0">
                <a:solidFill>
                  <a:srgbClr val="009900"/>
                </a:solidFill>
              </a:rPr>
              <a:t>Liaisons </a:t>
            </a:r>
            <a:r>
              <a:rPr lang="en-US" dirty="0" err="1">
                <a:solidFill>
                  <a:srgbClr val="009900"/>
                </a:solidFill>
              </a:rPr>
              <a:t>interdites</a:t>
            </a:r>
            <a:endParaRPr lang="en-US" dirty="0">
              <a:solidFill>
                <a:srgbClr val="009900"/>
              </a:solidFill>
            </a:endParaRPr>
          </a:p>
          <a:p>
            <a:r>
              <a:rPr lang="en-US" dirty="0">
                <a:solidFill>
                  <a:srgbClr val="009900"/>
                </a:solidFill>
              </a:rPr>
              <a:t>Liaisons </a:t>
            </a:r>
            <a:r>
              <a:rPr lang="en-US" dirty="0" err="1">
                <a:solidFill>
                  <a:srgbClr val="009900"/>
                </a:solidFill>
              </a:rPr>
              <a:t>facultatives</a:t>
            </a:r>
            <a:endParaRPr lang="en-US" dirty="0">
              <a:solidFill>
                <a:srgbClr val="009900"/>
              </a:solidFill>
            </a:endParaRPr>
          </a:p>
          <a:p>
            <a:r>
              <a:rPr lang="en-US" dirty="0" err="1">
                <a:solidFill>
                  <a:srgbClr val="009900"/>
                </a:solidFill>
              </a:rPr>
              <a:t>Règles</a:t>
            </a:r>
            <a:r>
              <a:rPr lang="en-US" dirty="0">
                <a:solidFill>
                  <a:srgbClr val="009900"/>
                </a:solidFill>
              </a:rPr>
              <a:t> complexes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Liaisons et </a:t>
            </a:r>
            <a:r>
              <a:rPr lang="en-US" dirty="0" err="1">
                <a:solidFill>
                  <a:schemeClr val="accent2">
                    <a:lumMod val="75000"/>
                  </a:schemeClr>
                </a:solidFill>
              </a:rPr>
              <a:t>enchaînements</a:t>
            </a:r>
            <a:r>
              <a:rPr lang="en-US" dirty="0">
                <a:solidFill>
                  <a:schemeClr val="accent2">
                    <a:lumMod val="75000"/>
                  </a:schemeClr>
                </a:solidFill>
              </a:rPr>
              <a:t> des </a:t>
            </a:r>
            <a:r>
              <a:rPr lang="en-US" dirty="0" err="1">
                <a:solidFill>
                  <a:schemeClr val="accent2">
                    <a:lumMod val="75000"/>
                  </a:schemeClr>
                </a:solidFill>
              </a:rPr>
              <a:t>mots</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Liaisons </a:t>
            </a:r>
            <a:r>
              <a:rPr lang="en-US" dirty="0" err="1">
                <a:solidFill>
                  <a:schemeClr val="accent2">
                    <a:lumMod val="75000"/>
                  </a:schemeClr>
                </a:solidFill>
              </a:rPr>
              <a:t>obligatoires</a:t>
            </a:r>
            <a:r>
              <a:rPr lang="en-US" dirty="0">
                <a:solidFill>
                  <a:schemeClr val="accent2">
                    <a:lumMod val="75000"/>
                  </a:schemeClr>
                </a:solidFill>
              </a:rPr>
              <a:t> :</a:t>
            </a:r>
          </a:p>
        </p:txBody>
      </p:sp>
      <p:sp>
        <p:nvSpPr>
          <p:cNvPr id="3" name="Content Placeholder 2"/>
          <p:cNvSpPr>
            <a:spLocks noGrp="1"/>
          </p:cNvSpPr>
          <p:nvPr>
            <p:ph idx="1"/>
          </p:nvPr>
        </p:nvSpPr>
        <p:spPr>
          <a:xfrm>
            <a:off x="457200" y="2362200"/>
            <a:ext cx="8229600" cy="3763963"/>
          </a:xfrm>
        </p:spPr>
        <p:txBody>
          <a:bodyPr/>
          <a:lstStyle/>
          <a:p>
            <a:r>
              <a:rPr lang="fr-FR" dirty="0">
                <a:solidFill>
                  <a:srgbClr val="0070C0"/>
                </a:solidFill>
              </a:rPr>
              <a:t>adjectif - nom : </a:t>
            </a:r>
            <a:r>
              <a:rPr lang="fr-FR" i="1" dirty="0">
                <a:solidFill>
                  <a:srgbClr val="0070C0"/>
                </a:solidFill>
              </a:rPr>
              <a:t>« un petit avion »</a:t>
            </a:r>
          </a:p>
          <a:p>
            <a:r>
              <a:rPr lang="en-US" dirty="0" err="1">
                <a:solidFill>
                  <a:srgbClr val="0070C0"/>
                </a:solidFill>
              </a:rPr>
              <a:t>déterminant</a:t>
            </a:r>
            <a:r>
              <a:rPr lang="en-US" dirty="0">
                <a:solidFill>
                  <a:srgbClr val="0070C0"/>
                </a:solidFill>
              </a:rPr>
              <a:t> - nom : </a:t>
            </a:r>
            <a:r>
              <a:rPr lang="en-US" i="1" dirty="0">
                <a:solidFill>
                  <a:srgbClr val="0070C0"/>
                </a:solidFill>
              </a:rPr>
              <a:t>« </a:t>
            </a:r>
            <a:r>
              <a:rPr lang="en-US" i="1" dirty="0" err="1">
                <a:solidFill>
                  <a:srgbClr val="0070C0"/>
                </a:solidFill>
              </a:rPr>
              <a:t>ces</a:t>
            </a:r>
            <a:r>
              <a:rPr lang="en-US" i="1" dirty="0">
                <a:solidFill>
                  <a:srgbClr val="0070C0"/>
                </a:solidFill>
              </a:rPr>
              <a:t> </a:t>
            </a:r>
            <a:r>
              <a:rPr lang="en-US" i="1" dirty="0" err="1">
                <a:solidFill>
                  <a:srgbClr val="0070C0"/>
                </a:solidFill>
              </a:rPr>
              <a:t>avions</a:t>
            </a:r>
            <a:r>
              <a:rPr lang="en-US" i="1" dirty="0">
                <a:solidFill>
                  <a:srgbClr val="0070C0"/>
                </a:solidFill>
              </a:rPr>
              <a:t> »</a:t>
            </a:r>
          </a:p>
          <a:p>
            <a:r>
              <a:rPr lang="en-US" dirty="0" err="1">
                <a:solidFill>
                  <a:srgbClr val="0070C0"/>
                </a:solidFill>
              </a:rPr>
              <a:t>pronom</a:t>
            </a:r>
            <a:r>
              <a:rPr lang="en-US" dirty="0">
                <a:solidFill>
                  <a:srgbClr val="0070C0"/>
                </a:solidFill>
              </a:rPr>
              <a:t> </a:t>
            </a:r>
            <a:r>
              <a:rPr lang="en-US" dirty="0" err="1">
                <a:solidFill>
                  <a:srgbClr val="0070C0"/>
                </a:solidFill>
              </a:rPr>
              <a:t>sujet</a:t>
            </a:r>
            <a:r>
              <a:rPr lang="en-US" dirty="0">
                <a:solidFill>
                  <a:srgbClr val="0070C0"/>
                </a:solidFill>
              </a:rPr>
              <a:t> -</a:t>
            </a:r>
            <a:r>
              <a:rPr lang="en-US" dirty="0" err="1">
                <a:solidFill>
                  <a:srgbClr val="0070C0"/>
                </a:solidFill>
              </a:rPr>
              <a:t>verbe</a:t>
            </a:r>
            <a:r>
              <a:rPr lang="en-US" dirty="0">
                <a:solidFill>
                  <a:srgbClr val="0070C0"/>
                </a:solidFill>
              </a:rPr>
              <a:t> : « </a:t>
            </a:r>
            <a:r>
              <a:rPr lang="en-US" dirty="0" err="1">
                <a:solidFill>
                  <a:srgbClr val="0070C0"/>
                </a:solidFill>
              </a:rPr>
              <a:t>ils</a:t>
            </a:r>
            <a:r>
              <a:rPr lang="en-US" dirty="0">
                <a:solidFill>
                  <a:srgbClr val="0070C0"/>
                </a:solidFill>
              </a:rPr>
              <a:t> </a:t>
            </a:r>
            <a:r>
              <a:rPr lang="en-US" dirty="0" err="1">
                <a:solidFill>
                  <a:srgbClr val="0070C0"/>
                </a:solidFill>
              </a:rPr>
              <a:t>arrivent</a:t>
            </a:r>
            <a:r>
              <a:rPr lang="en-US" dirty="0">
                <a:solidFill>
                  <a:srgbClr val="0070C0"/>
                </a:solidFil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0000FF"/>
                </a:solidFill>
              </a:rPr>
              <a:t>Les liaisons obligatoires</a:t>
            </a:r>
            <a:endParaRPr lang="en-US" dirty="0">
              <a:solidFill>
                <a:srgbClr val="0000FF"/>
              </a:solidFill>
            </a:endParaRPr>
          </a:p>
        </p:txBody>
      </p:sp>
      <p:sp>
        <p:nvSpPr>
          <p:cNvPr id="3" name="Content Placeholder 2"/>
          <p:cNvSpPr>
            <a:spLocks noGrp="1"/>
          </p:cNvSpPr>
          <p:nvPr>
            <p:ph idx="1"/>
          </p:nvPr>
        </p:nvSpPr>
        <p:spPr>
          <a:xfrm>
            <a:off x="457200" y="1371600"/>
            <a:ext cx="8229600" cy="4754563"/>
          </a:xfrm>
        </p:spPr>
        <p:txBody>
          <a:bodyPr>
            <a:normAutofit fontScale="85000" lnSpcReduction="10000"/>
          </a:bodyPr>
          <a:lstStyle/>
          <a:p>
            <a:r>
              <a:rPr lang="fr-FR" dirty="0">
                <a:solidFill>
                  <a:srgbClr val="C00000"/>
                </a:solidFill>
              </a:rPr>
              <a:t>Elles marquent une relation étroite entre les mots en contact et se retrouvent généralement : </a:t>
            </a:r>
          </a:p>
          <a:p>
            <a:pPr>
              <a:buNone/>
            </a:pPr>
            <a:r>
              <a:rPr lang="fr-FR" dirty="0">
                <a:solidFill>
                  <a:srgbClr val="002060"/>
                </a:solidFill>
              </a:rPr>
              <a:t>1. Entre un nom et son déterminant : mon͜ ami, les͜ arbres, ces͜ animaux. </a:t>
            </a:r>
          </a:p>
          <a:p>
            <a:pPr>
              <a:buNone/>
            </a:pPr>
            <a:r>
              <a:rPr lang="fr-FR" dirty="0">
                <a:solidFill>
                  <a:srgbClr val="002060"/>
                </a:solidFill>
              </a:rPr>
              <a:t>2. Entre un verbe et son pronom sujet : ils͜ étaient partis, nous ͜ avons une belle͜ histoire. </a:t>
            </a:r>
          </a:p>
          <a:p>
            <a:pPr>
              <a:buNone/>
            </a:pPr>
            <a:r>
              <a:rPr lang="fr-FR" dirty="0">
                <a:solidFill>
                  <a:srgbClr val="002060"/>
                </a:solidFill>
              </a:rPr>
              <a:t>3. Dans les locutions adverbiales : tout ͜ à coup, à tout͜ à l’heure, tout ͜ à fait. </a:t>
            </a:r>
          </a:p>
          <a:p>
            <a:pPr>
              <a:buNone/>
            </a:pPr>
            <a:r>
              <a:rPr lang="fr-FR" dirty="0">
                <a:solidFill>
                  <a:srgbClr val="002060"/>
                </a:solidFill>
              </a:rPr>
              <a:t>4. Avec des conjonctions et propositions ou des adverbes monosyllabiques : en͜ attendant, quant ͜ à, très͜ arrondi. </a:t>
            </a:r>
          </a:p>
          <a:p>
            <a:pPr>
              <a:buNone/>
            </a:pPr>
            <a:r>
              <a:rPr lang="fr-FR" dirty="0">
                <a:solidFill>
                  <a:srgbClr val="002060"/>
                </a:solidFill>
              </a:rPr>
              <a:t>5. Avec l’auxiliaire être : il͜ est ͜ en congé.</a:t>
            </a:r>
            <a:endParaRPr lang="en-US" dirty="0">
              <a:solidFill>
                <a:srgbClr val="00206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50"/>
                </a:solidFill>
              </a:rPr>
              <a:t>Liaisons et </a:t>
            </a:r>
            <a:r>
              <a:rPr lang="en-US" dirty="0" err="1">
                <a:solidFill>
                  <a:srgbClr val="00B050"/>
                </a:solidFill>
              </a:rPr>
              <a:t>enchaînements</a:t>
            </a:r>
            <a:r>
              <a:rPr lang="en-US" dirty="0">
                <a:solidFill>
                  <a:srgbClr val="00B050"/>
                </a:solidFill>
              </a:rPr>
              <a:t> des </a:t>
            </a:r>
            <a:r>
              <a:rPr lang="en-US" dirty="0" err="1">
                <a:solidFill>
                  <a:srgbClr val="00B050"/>
                </a:solidFill>
              </a:rPr>
              <a:t>mots</a:t>
            </a:r>
            <a:r>
              <a:rPr lang="en-US" dirty="0">
                <a:solidFill>
                  <a:srgbClr val="00B050"/>
                </a:solidFill>
              </a:rPr>
              <a:t/>
            </a:r>
            <a:br>
              <a:rPr lang="en-US" dirty="0">
                <a:solidFill>
                  <a:srgbClr val="00B050"/>
                </a:solidFill>
              </a:rPr>
            </a:br>
            <a:r>
              <a:rPr lang="en-US" dirty="0">
                <a:solidFill>
                  <a:srgbClr val="00B050"/>
                </a:solidFill>
              </a:rPr>
              <a:t>Liaisons </a:t>
            </a:r>
            <a:r>
              <a:rPr lang="en-US" dirty="0" err="1">
                <a:solidFill>
                  <a:srgbClr val="00B050"/>
                </a:solidFill>
              </a:rPr>
              <a:t>obligatoires</a:t>
            </a:r>
            <a:r>
              <a:rPr lang="en-US" dirty="0">
                <a:solidFill>
                  <a:srgbClr val="00B050"/>
                </a:solidFill>
              </a:rPr>
              <a:t> :</a:t>
            </a:r>
          </a:p>
        </p:txBody>
      </p:sp>
      <p:sp>
        <p:nvSpPr>
          <p:cNvPr id="3" name="Content Placeholder 2"/>
          <p:cNvSpPr>
            <a:spLocks noGrp="1"/>
          </p:cNvSpPr>
          <p:nvPr>
            <p:ph idx="1"/>
          </p:nvPr>
        </p:nvSpPr>
        <p:spPr>
          <a:xfrm>
            <a:off x="457200" y="1905000"/>
            <a:ext cx="8458200" cy="4221163"/>
          </a:xfrm>
        </p:spPr>
        <p:txBody>
          <a:bodyPr>
            <a:normAutofit/>
          </a:bodyPr>
          <a:lstStyle/>
          <a:p>
            <a:r>
              <a:rPr lang="fr-FR" dirty="0">
                <a:solidFill>
                  <a:srgbClr val="C00000"/>
                </a:solidFill>
              </a:rPr>
              <a:t>Après les nombres : </a:t>
            </a:r>
            <a:r>
              <a:rPr lang="fr-FR" i="1" dirty="0">
                <a:solidFill>
                  <a:srgbClr val="C00000"/>
                </a:solidFill>
              </a:rPr>
              <a:t>« trois ans »</a:t>
            </a:r>
          </a:p>
          <a:p>
            <a:r>
              <a:rPr lang="fr-FR" dirty="0">
                <a:solidFill>
                  <a:srgbClr val="002060"/>
                </a:solidFill>
              </a:rPr>
              <a:t>Après un adverbe court (plus, très, bien) :                   « </a:t>
            </a:r>
            <a:r>
              <a:rPr lang="fr-FR" i="1" dirty="0">
                <a:solidFill>
                  <a:srgbClr val="002060"/>
                </a:solidFill>
              </a:rPr>
              <a:t>bie</a:t>
            </a:r>
            <a:r>
              <a:rPr lang="fr-FR" i="1" dirty="0">
                <a:solidFill>
                  <a:srgbClr val="D60093"/>
                </a:solidFill>
              </a:rPr>
              <a:t>n</a:t>
            </a:r>
            <a:r>
              <a:rPr lang="fr-FR" i="1" dirty="0">
                <a:solidFill>
                  <a:srgbClr val="002060"/>
                </a:solidFill>
              </a:rPr>
              <a:t> </a:t>
            </a:r>
            <a:r>
              <a:rPr lang="fr-FR" i="1" dirty="0">
                <a:solidFill>
                  <a:srgbClr val="D60093"/>
                </a:solidFill>
              </a:rPr>
              <a:t>e</a:t>
            </a:r>
            <a:r>
              <a:rPr lang="fr-FR" i="1" dirty="0">
                <a:solidFill>
                  <a:srgbClr val="002060"/>
                </a:solidFill>
              </a:rPr>
              <a:t>xpliquer, c'est plu</a:t>
            </a:r>
            <a:r>
              <a:rPr lang="fr-FR" i="1" dirty="0">
                <a:solidFill>
                  <a:srgbClr val="D60093"/>
                </a:solidFill>
              </a:rPr>
              <a:t>s</a:t>
            </a:r>
            <a:r>
              <a:rPr lang="fr-FR" i="1" dirty="0">
                <a:solidFill>
                  <a:srgbClr val="002060"/>
                </a:solidFill>
              </a:rPr>
              <a:t> </a:t>
            </a:r>
            <a:r>
              <a:rPr lang="fr-FR" i="1" dirty="0">
                <a:solidFill>
                  <a:srgbClr val="D60093"/>
                </a:solidFill>
              </a:rPr>
              <a:t>e</a:t>
            </a:r>
            <a:r>
              <a:rPr lang="fr-FR" i="1" dirty="0">
                <a:solidFill>
                  <a:srgbClr val="002060"/>
                </a:solidFill>
              </a:rPr>
              <a:t>fficace et trè</a:t>
            </a:r>
            <a:r>
              <a:rPr lang="fr-FR" i="1" dirty="0">
                <a:solidFill>
                  <a:srgbClr val="D60093"/>
                </a:solidFill>
              </a:rPr>
              <a:t>s</a:t>
            </a:r>
            <a:r>
              <a:rPr lang="fr-FR" i="1" dirty="0">
                <a:solidFill>
                  <a:srgbClr val="002060"/>
                </a:solidFill>
              </a:rPr>
              <a:t> </a:t>
            </a:r>
            <a:r>
              <a:rPr lang="en-US" i="1" dirty="0">
                <a:solidFill>
                  <a:srgbClr val="D60093"/>
                </a:solidFill>
              </a:rPr>
              <a:t>u</a:t>
            </a:r>
            <a:r>
              <a:rPr lang="en-US" i="1" dirty="0">
                <a:solidFill>
                  <a:srgbClr val="002060"/>
                </a:solidFill>
              </a:rPr>
              <a:t>tile»</a:t>
            </a:r>
          </a:p>
          <a:p>
            <a:r>
              <a:rPr lang="fr-FR" dirty="0">
                <a:solidFill>
                  <a:schemeClr val="accent2"/>
                </a:solidFill>
              </a:rPr>
              <a:t>Après : chez, dans, sans, en, quelques, quels : </a:t>
            </a:r>
            <a:r>
              <a:rPr lang="fr-FR" i="1" dirty="0">
                <a:solidFill>
                  <a:schemeClr val="accent2"/>
                </a:solidFill>
              </a:rPr>
              <a:t>«che</a:t>
            </a:r>
            <a:r>
              <a:rPr lang="fr-FR" i="1" dirty="0">
                <a:solidFill>
                  <a:srgbClr val="0000FF"/>
                </a:solidFill>
              </a:rPr>
              <a:t>z</a:t>
            </a:r>
            <a:r>
              <a:rPr lang="fr-FR" i="1" dirty="0">
                <a:solidFill>
                  <a:schemeClr val="accent2"/>
                </a:solidFill>
              </a:rPr>
              <a:t> </a:t>
            </a:r>
            <a:r>
              <a:rPr lang="fr-FR" i="1" dirty="0">
                <a:solidFill>
                  <a:srgbClr val="0000FF"/>
                </a:solidFill>
              </a:rPr>
              <a:t>u</a:t>
            </a:r>
            <a:r>
              <a:rPr lang="fr-FR" i="1" dirty="0">
                <a:solidFill>
                  <a:schemeClr val="accent2"/>
                </a:solidFill>
              </a:rPr>
              <a:t>n voisin, dan</a:t>
            </a:r>
            <a:r>
              <a:rPr lang="fr-FR" i="1" dirty="0">
                <a:solidFill>
                  <a:srgbClr val="0000FF"/>
                </a:solidFill>
              </a:rPr>
              <a:t>s</a:t>
            </a:r>
            <a:r>
              <a:rPr lang="fr-FR" i="1" dirty="0">
                <a:solidFill>
                  <a:schemeClr val="accent2"/>
                </a:solidFill>
              </a:rPr>
              <a:t> </a:t>
            </a:r>
            <a:r>
              <a:rPr lang="fr-FR" i="1" dirty="0">
                <a:solidFill>
                  <a:srgbClr val="0000FF"/>
                </a:solidFill>
              </a:rPr>
              <a:t>u</a:t>
            </a:r>
            <a:r>
              <a:rPr lang="fr-FR" i="1" dirty="0">
                <a:solidFill>
                  <a:schemeClr val="accent2"/>
                </a:solidFill>
              </a:rPr>
              <a:t>ne pièce san</a:t>
            </a:r>
            <a:r>
              <a:rPr lang="fr-FR" i="1" dirty="0">
                <a:solidFill>
                  <a:srgbClr val="0000FF"/>
                </a:solidFill>
              </a:rPr>
              <a:t>s</a:t>
            </a:r>
            <a:r>
              <a:rPr lang="fr-FR" i="1" dirty="0">
                <a:solidFill>
                  <a:schemeClr val="accent2"/>
                </a:solidFill>
              </a:rPr>
              <a:t> </a:t>
            </a:r>
            <a:r>
              <a:rPr lang="fr-FR" i="1" dirty="0">
                <a:solidFill>
                  <a:srgbClr val="0000FF"/>
                </a:solidFill>
              </a:rPr>
              <a:t>é</a:t>
            </a:r>
            <a:r>
              <a:rPr lang="fr-FR" i="1" dirty="0">
                <a:solidFill>
                  <a:schemeClr val="accent2"/>
                </a:solidFill>
              </a:rPr>
              <a:t>lectricité, e</a:t>
            </a:r>
            <a:r>
              <a:rPr lang="fr-FR" i="1" dirty="0">
                <a:solidFill>
                  <a:srgbClr val="0000FF"/>
                </a:solidFill>
              </a:rPr>
              <a:t>n</a:t>
            </a:r>
            <a:r>
              <a:rPr lang="fr-FR" i="1" dirty="0">
                <a:solidFill>
                  <a:schemeClr val="accent2"/>
                </a:solidFill>
              </a:rPr>
              <a:t> </a:t>
            </a:r>
            <a:r>
              <a:rPr lang="fr-FR" i="1" dirty="0">
                <a:solidFill>
                  <a:srgbClr val="0000FF"/>
                </a:solidFill>
              </a:rPr>
              <a:t>E</a:t>
            </a:r>
            <a:r>
              <a:rPr lang="fr-FR" i="1" dirty="0">
                <a:solidFill>
                  <a:schemeClr val="accent2"/>
                </a:solidFill>
              </a:rPr>
              <a:t>spagne, avec quelque</a:t>
            </a:r>
            <a:r>
              <a:rPr lang="fr-FR" i="1" dirty="0">
                <a:solidFill>
                  <a:srgbClr val="0000FF"/>
                </a:solidFill>
              </a:rPr>
              <a:t>s</a:t>
            </a:r>
            <a:r>
              <a:rPr lang="fr-FR" i="1" dirty="0">
                <a:solidFill>
                  <a:schemeClr val="accent2"/>
                </a:solidFill>
              </a:rPr>
              <a:t> </a:t>
            </a:r>
            <a:r>
              <a:rPr lang="fr-FR" i="1" dirty="0">
                <a:solidFill>
                  <a:srgbClr val="0000FF"/>
                </a:solidFill>
              </a:rPr>
              <a:t>a</a:t>
            </a:r>
            <a:r>
              <a:rPr lang="fr-FR" i="1" dirty="0">
                <a:solidFill>
                  <a:schemeClr val="accent2"/>
                </a:solidFill>
              </a:rPr>
              <a:t>mis»</a:t>
            </a:r>
            <a:endParaRPr lang="en-US" dirty="0">
              <a:solidFill>
                <a:schemeClr val="accent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Liaisons et </a:t>
            </a:r>
            <a:r>
              <a:rPr lang="en-US" dirty="0" err="1">
                <a:solidFill>
                  <a:srgbClr val="FF0000"/>
                </a:solidFill>
              </a:rPr>
              <a:t>enchaînements</a:t>
            </a:r>
            <a:r>
              <a:rPr lang="en-US" dirty="0">
                <a:solidFill>
                  <a:srgbClr val="FF0000"/>
                </a:solidFill>
              </a:rPr>
              <a:t> des </a:t>
            </a:r>
            <a:r>
              <a:rPr lang="en-US" dirty="0" err="1">
                <a:solidFill>
                  <a:srgbClr val="FF0000"/>
                </a:solidFill>
              </a:rPr>
              <a:t>mots</a:t>
            </a:r>
            <a:r>
              <a:rPr lang="en-US" dirty="0">
                <a:solidFill>
                  <a:srgbClr val="FF0000"/>
                </a:solidFill>
              </a:rPr>
              <a:t/>
            </a:r>
            <a:br>
              <a:rPr lang="en-US" dirty="0">
                <a:solidFill>
                  <a:srgbClr val="FF0000"/>
                </a:solidFill>
              </a:rPr>
            </a:br>
            <a:r>
              <a:rPr lang="en-US" dirty="0">
                <a:solidFill>
                  <a:srgbClr val="FF0000"/>
                </a:solidFill>
              </a:rPr>
              <a:t>Liaisons </a:t>
            </a:r>
            <a:r>
              <a:rPr lang="en-US" dirty="0" err="1">
                <a:solidFill>
                  <a:srgbClr val="FF0000"/>
                </a:solidFill>
              </a:rPr>
              <a:t>obligatoires</a:t>
            </a:r>
            <a:r>
              <a:rPr lang="en-US" dirty="0">
                <a:solidFill>
                  <a:srgbClr val="FF0000"/>
                </a:solidFill>
              </a:rPr>
              <a:t> :</a:t>
            </a:r>
          </a:p>
        </p:txBody>
      </p:sp>
      <p:sp>
        <p:nvSpPr>
          <p:cNvPr id="3" name="Content Placeholder 2"/>
          <p:cNvSpPr>
            <a:spLocks noGrp="1"/>
          </p:cNvSpPr>
          <p:nvPr>
            <p:ph idx="1"/>
          </p:nvPr>
        </p:nvSpPr>
        <p:spPr>
          <a:xfrm>
            <a:off x="457200" y="2743200"/>
            <a:ext cx="8229600" cy="3382963"/>
          </a:xfrm>
        </p:spPr>
        <p:txBody>
          <a:bodyPr/>
          <a:lstStyle/>
          <a:p>
            <a:pPr>
              <a:buNone/>
            </a:pPr>
            <a:r>
              <a:rPr lang="en-US" i="1" dirty="0">
                <a:solidFill>
                  <a:srgbClr val="00B0F0"/>
                </a:solidFill>
              </a:rPr>
              <a:t>Expressions </a:t>
            </a:r>
            <a:r>
              <a:rPr lang="fr-FR" i="1" dirty="0">
                <a:solidFill>
                  <a:srgbClr val="00B0F0"/>
                </a:solidFill>
              </a:rPr>
              <a:t>figées</a:t>
            </a:r>
            <a:r>
              <a:rPr lang="en-US" i="1" dirty="0">
                <a:solidFill>
                  <a:srgbClr val="00B0F0"/>
                </a:solidFill>
              </a:rPr>
              <a:t> :</a:t>
            </a:r>
          </a:p>
          <a:p>
            <a:r>
              <a:rPr lang="en-US" dirty="0">
                <a:solidFill>
                  <a:srgbClr val="00B050"/>
                </a:solidFill>
              </a:rPr>
              <a:t>– </a:t>
            </a:r>
            <a:r>
              <a:rPr lang="en-US" i="1" dirty="0">
                <a:solidFill>
                  <a:srgbClr val="00B050"/>
                </a:solidFill>
              </a:rPr>
              <a:t>de temps en temps,</a:t>
            </a:r>
          </a:p>
          <a:p>
            <a:r>
              <a:rPr lang="en-US" dirty="0">
                <a:solidFill>
                  <a:srgbClr val="00B050"/>
                </a:solidFill>
              </a:rPr>
              <a:t>– </a:t>
            </a:r>
            <a:r>
              <a:rPr lang="en-US" i="1" dirty="0">
                <a:solidFill>
                  <a:srgbClr val="00B050"/>
                </a:solidFill>
              </a:rPr>
              <a:t>plus </a:t>
            </a:r>
            <a:r>
              <a:rPr lang="en-US" i="1" dirty="0" err="1">
                <a:solidFill>
                  <a:srgbClr val="00B050"/>
                </a:solidFill>
              </a:rPr>
              <a:t>ou</a:t>
            </a:r>
            <a:r>
              <a:rPr lang="en-US" i="1" dirty="0">
                <a:solidFill>
                  <a:srgbClr val="00B050"/>
                </a:solidFill>
              </a:rPr>
              <a:t> </a:t>
            </a:r>
            <a:r>
              <a:rPr lang="fr-FR" i="1" dirty="0">
                <a:solidFill>
                  <a:srgbClr val="00B050"/>
                </a:solidFill>
              </a:rPr>
              <a:t>moins</a:t>
            </a:r>
            <a:r>
              <a:rPr lang="en-US" i="1" dirty="0">
                <a:solidFill>
                  <a:srgbClr val="00B050"/>
                </a:solidFill>
              </a:rPr>
              <a:t>,</a:t>
            </a:r>
          </a:p>
          <a:p>
            <a:r>
              <a:rPr lang="en-US" dirty="0">
                <a:solidFill>
                  <a:srgbClr val="00B050"/>
                </a:solidFill>
              </a:rPr>
              <a:t>– </a:t>
            </a:r>
            <a:r>
              <a:rPr lang="en-US" i="1" dirty="0">
                <a:solidFill>
                  <a:srgbClr val="00B050"/>
                </a:solidFill>
              </a:rPr>
              <a:t>tout à </a:t>
            </a:r>
            <a:r>
              <a:rPr lang="fr-FR" i="1" dirty="0">
                <a:solidFill>
                  <a:srgbClr val="00B050"/>
                </a:solidFill>
              </a:rPr>
              <a:t>l'heure</a:t>
            </a:r>
          </a:p>
          <a:p>
            <a:r>
              <a:rPr lang="en-US" dirty="0">
                <a:solidFill>
                  <a:srgbClr val="00B050"/>
                </a:solidFill>
              </a:rPr>
              <a:t>– </a:t>
            </a:r>
            <a:r>
              <a:rPr lang="en-US" i="1" dirty="0">
                <a:solidFill>
                  <a:srgbClr val="00B050"/>
                </a:solidFill>
              </a:rPr>
              <a:t>petit à petit</a:t>
            </a:r>
            <a:endParaRPr lang="en-US" dirty="0">
              <a:solidFill>
                <a:srgbClr val="00B050"/>
              </a:solidFill>
            </a:endParaRPr>
          </a:p>
        </p:txBody>
      </p:sp>
      <p:pic>
        <p:nvPicPr>
          <p:cNvPr id="28673" name="Picture 1" descr="C:\Users\Thirumurugan\Desktop\15nov2014.png"/>
          <p:cNvPicPr>
            <a:picLocks noChangeAspect="1" noChangeArrowheads="1"/>
          </p:cNvPicPr>
          <p:nvPr/>
        </p:nvPicPr>
        <p:blipFill>
          <a:blip r:embed="rId2" cstate="print"/>
          <a:srcRect/>
          <a:stretch>
            <a:fillRect/>
          </a:stretch>
        </p:blipFill>
        <p:spPr bwMode="auto">
          <a:xfrm>
            <a:off x="5029200" y="2895600"/>
            <a:ext cx="3995530" cy="373379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339BD6-8A66-4FE7-8017-3D496D0A1DAA}"/>
              </a:ext>
            </a:extLst>
          </p:cNvPr>
          <p:cNvSpPr>
            <a:spLocks noGrp="1"/>
          </p:cNvSpPr>
          <p:nvPr>
            <p:ph type="title"/>
          </p:nvPr>
        </p:nvSpPr>
        <p:spPr>
          <a:xfrm>
            <a:off x="101600" y="1131094"/>
            <a:ext cx="8864600" cy="469106"/>
          </a:xfrm>
        </p:spPr>
        <p:txBody>
          <a:bodyPr>
            <a:normAutofit fontScale="90000"/>
          </a:bodyPr>
          <a:lstStyle/>
          <a:p>
            <a:r>
              <a:rPr lang="en-US" b="1" dirty="0">
                <a:solidFill>
                  <a:srgbClr val="FF0000"/>
                </a:solidFill>
              </a:rPr>
              <a:t>French speaking countries in the world – Francophone</a:t>
            </a:r>
            <a:r>
              <a:rPr lang="en-US" b="1" dirty="0"/>
              <a:t/>
            </a:r>
            <a:br>
              <a:rPr lang="en-US" b="1" dirty="0"/>
            </a:br>
            <a:endParaRPr lang="en-IN" dirty="0"/>
          </a:p>
        </p:txBody>
      </p:sp>
      <p:sp>
        <p:nvSpPr>
          <p:cNvPr id="3" name="Content Placeholder 2">
            <a:extLst>
              <a:ext uri="{FF2B5EF4-FFF2-40B4-BE49-F238E27FC236}">
                <a16:creationId xmlns="" xmlns:a16="http://schemas.microsoft.com/office/drawing/2014/main" id="{1005BA71-4FB6-4380-9F76-3876C8EC7D1A}"/>
              </a:ext>
            </a:extLst>
          </p:cNvPr>
          <p:cNvSpPr>
            <a:spLocks noGrp="1"/>
          </p:cNvSpPr>
          <p:nvPr>
            <p:ph idx="1"/>
          </p:nvPr>
        </p:nvSpPr>
        <p:spPr/>
        <p:txBody>
          <a:bodyPr>
            <a:normAutofit fontScale="92500" lnSpcReduction="20000"/>
          </a:bodyPr>
          <a:lstStyle/>
          <a:p>
            <a:r>
              <a:rPr lang="en-US" dirty="0">
                <a:hlinkClick r:id="rId2"/>
              </a:rPr>
              <a:t>French</a:t>
            </a:r>
            <a:r>
              <a:rPr lang="en-US" dirty="0"/>
              <a:t> is an official language in many countries, with most of these being part of the community of French speaking countries in the world known as la </a:t>
            </a:r>
            <a:r>
              <a:rPr lang="en-US" dirty="0" err="1"/>
              <a:t>francophonie</a:t>
            </a:r>
            <a:r>
              <a:rPr lang="en-US" dirty="0"/>
              <a:t>. </a:t>
            </a:r>
          </a:p>
          <a:p>
            <a:r>
              <a:rPr lang="en-US" dirty="0">
                <a:solidFill>
                  <a:srgbClr val="0070C0"/>
                </a:solidFill>
              </a:rPr>
              <a:t>France, with a population of over 65 million, is, not surprisingly, the country with the most French speakers. </a:t>
            </a:r>
          </a:p>
          <a:p>
            <a:r>
              <a:rPr lang="en-US" dirty="0">
                <a:solidFill>
                  <a:srgbClr val="00B050"/>
                </a:solidFill>
              </a:rPr>
              <a:t>It also ranked the sixth most widely spoken language in the world.</a:t>
            </a:r>
          </a:p>
          <a:p>
            <a:r>
              <a:rPr lang="en-US" dirty="0">
                <a:solidFill>
                  <a:srgbClr val="7030A0"/>
                </a:solidFill>
              </a:rPr>
              <a:t> Most of the world’s French-speaking nations are former colonies of France.</a:t>
            </a:r>
          </a:p>
          <a:p>
            <a:endParaRPr lang="en-IN" dirty="0"/>
          </a:p>
        </p:txBody>
      </p:sp>
    </p:spTree>
    <p:extLst>
      <p:ext uri="{BB962C8B-B14F-4D97-AF65-F5344CB8AC3E}">
        <p14:creationId xmlns="" xmlns:p14="http://schemas.microsoft.com/office/powerpoint/2010/main" val="1388003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9900"/>
                </a:solidFill>
              </a:rPr>
              <a:t>Liaisons et </a:t>
            </a:r>
            <a:r>
              <a:rPr lang="en-US" dirty="0" err="1">
                <a:solidFill>
                  <a:srgbClr val="009900"/>
                </a:solidFill>
              </a:rPr>
              <a:t>enchaînements</a:t>
            </a:r>
            <a:r>
              <a:rPr lang="en-US" dirty="0">
                <a:solidFill>
                  <a:srgbClr val="009900"/>
                </a:solidFill>
              </a:rPr>
              <a:t> des </a:t>
            </a:r>
            <a:r>
              <a:rPr lang="en-US" dirty="0" err="1">
                <a:solidFill>
                  <a:srgbClr val="009900"/>
                </a:solidFill>
              </a:rPr>
              <a:t>mots</a:t>
            </a:r>
            <a:r>
              <a:rPr lang="en-US" dirty="0"/>
              <a:t/>
            </a:r>
            <a:br>
              <a:rPr lang="en-US" dirty="0"/>
            </a:br>
            <a:r>
              <a:rPr lang="en-US" dirty="0">
                <a:solidFill>
                  <a:srgbClr val="FF0000"/>
                </a:solidFill>
              </a:rPr>
              <a:t>Liaisons </a:t>
            </a:r>
            <a:r>
              <a:rPr lang="en-US" dirty="0" err="1">
                <a:solidFill>
                  <a:srgbClr val="FF0000"/>
                </a:solidFill>
              </a:rPr>
              <a:t>interdites</a:t>
            </a:r>
            <a:r>
              <a:rPr lang="en-US" dirty="0">
                <a:solidFill>
                  <a:srgbClr val="FF0000"/>
                </a:solidFill>
              </a:rPr>
              <a:t>:</a:t>
            </a:r>
          </a:p>
        </p:txBody>
      </p:sp>
      <p:sp>
        <p:nvSpPr>
          <p:cNvPr id="3" name="Content Placeholder 2"/>
          <p:cNvSpPr>
            <a:spLocks noGrp="1"/>
          </p:cNvSpPr>
          <p:nvPr>
            <p:ph idx="1"/>
          </p:nvPr>
        </p:nvSpPr>
        <p:spPr>
          <a:xfrm>
            <a:off x="304800" y="2286000"/>
            <a:ext cx="8839200" cy="3840163"/>
          </a:xfrm>
        </p:spPr>
        <p:txBody>
          <a:bodyPr>
            <a:normAutofit/>
          </a:bodyPr>
          <a:lstStyle/>
          <a:p>
            <a:r>
              <a:rPr lang="en-US" sz="2800" dirty="0">
                <a:solidFill>
                  <a:srgbClr val="0070C0"/>
                </a:solidFill>
              </a:rPr>
              <a:t>Nom </a:t>
            </a:r>
            <a:r>
              <a:rPr lang="en-US" sz="2800" dirty="0" err="1">
                <a:solidFill>
                  <a:srgbClr val="0070C0"/>
                </a:solidFill>
              </a:rPr>
              <a:t>singulier</a:t>
            </a:r>
            <a:r>
              <a:rPr lang="en-US" sz="2800" dirty="0">
                <a:solidFill>
                  <a:srgbClr val="0070C0"/>
                </a:solidFill>
              </a:rPr>
              <a:t> – </a:t>
            </a:r>
            <a:r>
              <a:rPr lang="en-US" sz="2800" dirty="0" err="1">
                <a:solidFill>
                  <a:srgbClr val="0070C0"/>
                </a:solidFill>
              </a:rPr>
              <a:t>adjectif</a:t>
            </a:r>
            <a:r>
              <a:rPr lang="en-US" sz="2800" dirty="0">
                <a:solidFill>
                  <a:srgbClr val="0070C0"/>
                </a:solidFill>
              </a:rPr>
              <a:t> : </a:t>
            </a:r>
            <a:r>
              <a:rPr lang="en-US" sz="2800" i="1" dirty="0">
                <a:solidFill>
                  <a:srgbClr val="0070C0"/>
                </a:solidFill>
              </a:rPr>
              <a:t>« un </a:t>
            </a:r>
            <a:r>
              <a:rPr lang="en-US" sz="2800" i="1" dirty="0" err="1">
                <a:solidFill>
                  <a:srgbClr val="0070C0"/>
                </a:solidFill>
              </a:rPr>
              <a:t>étudiant</a:t>
            </a:r>
            <a:r>
              <a:rPr lang="en-US" sz="2800" i="1" dirty="0">
                <a:solidFill>
                  <a:srgbClr val="0070C0"/>
                </a:solidFill>
              </a:rPr>
              <a:t> intelligent »</a:t>
            </a:r>
          </a:p>
          <a:p>
            <a:r>
              <a:rPr lang="fr-FR" sz="2800" dirty="0">
                <a:solidFill>
                  <a:srgbClr val="0070C0"/>
                </a:solidFill>
              </a:rPr>
              <a:t>Sujet – verbe : </a:t>
            </a:r>
            <a:r>
              <a:rPr lang="fr-FR" sz="2800" i="1" dirty="0">
                <a:solidFill>
                  <a:srgbClr val="0070C0"/>
                </a:solidFill>
              </a:rPr>
              <a:t>« les étudiants aiment le </a:t>
            </a:r>
            <a:r>
              <a:rPr lang="en-US" sz="2800" i="1" dirty="0" err="1">
                <a:solidFill>
                  <a:srgbClr val="0070C0"/>
                </a:solidFill>
              </a:rPr>
              <a:t>chocolat</a:t>
            </a:r>
            <a:r>
              <a:rPr lang="en-US" sz="2800" i="1" dirty="0">
                <a:solidFill>
                  <a:srgbClr val="0070C0"/>
                </a:solidFill>
              </a:rPr>
              <a:t> »</a:t>
            </a:r>
          </a:p>
          <a:p>
            <a:r>
              <a:rPr lang="fr-FR" sz="2800" dirty="0">
                <a:solidFill>
                  <a:srgbClr val="0070C0"/>
                </a:solidFill>
              </a:rPr>
              <a:t>Après « et » :</a:t>
            </a:r>
            <a:r>
              <a:rPr lang="fr-FR" sz="2800" i="1" dirty="0">
                <a:solidFill>
                  <a:srgbClr val="0070C0"/>
                </a:solidFill>
              </a:rPr>
              <a:t> « un garçon et une fille »</a:t>
            </a:r>
          </a:p>
          <a:p>
            <a:r>
              <a:rPr lang="en-US" sz="2800" dirty="0">
                <a:solidFill>
                  <a:srgbClr val="0070C0"/>
                </a:solidFill>
              </a:rPr>
              <a:t>Après les </a:t>
            </a:r>
            <a:r>
              <a:rPr lang="en-US" sz="2800" dirty="0" err="1">
                <a:solidFill>
                  <a:srgbClr val="0070C0"/>
                </a:solidFill>
              </a:rPr>
              <a:t>mots</a:t>
            </a:r>
            <a:r>
              <a:rPr lang="en-US" sz="2800" dirty="0">
                <a:solidFill>
                  <a:srgbClr val="0070C0"/>
                </a:solidFill>
              </a:rPr>
              <a:t> </a:t>
            </a:r>
            <a:r>
              <a:rPr lang="en-US" sz="2800" dirty="0" err="1">
                <a:solidFill>
                  <a:srgbClr val="0070C0"/>
                </a:solidFill>
              </a:rPr>
              <a:t>interrogatifs</a:t>
            </a:r>
            <a:r>
              <a:rPr lang="en-US" sz="2800" dirty="0">
                <a:solidFill>
                  <a:srgbClr val="0070C0"/>
                </a:solidFill>
              </a:rPr>
              <a:t> : </a:t>
            </a:r>
            <a:r>
              <a:rPr lang="en-US" sz="2800" i="1" dirty="0">
                <a:solidFill>
                  <a:srgbClr val="0070C0"/>
                </a:solidFill>
              </a:rPr>
              <a:t>« </a:t>
            </a:r>
            <a:r>
              <a:rPr lang="en-US" sz="2800" i="1" dirty="0" err="1">
                <a:solidFill>
                  <a:srgbClr val="0070C0"/>
                </a:solidFill>
              </a:rPr>
              <a:t>quand</a:t>
            </a:r>
            <a:r>
              <a:rPr lang="en-US" sz="2800" i="1" dirty="0">
                <a:solidFill>
                  <a:srgbClr val="0070C0"/>
                </a:solidFill>
              </a:rPr>
              <a:t> arrives-</a:t>
            </a:r>
            <a:r>
              <a:rPr lang="en-US" sz="2800" i="1" dirty="0" err="1">
                <a:solidFill>
                  <a:srgbClr val="0070C0"/>
                </a:solidFill>
              </a:rPr>
              <a:t>tu</a:t>
            </a:r>
            <a:r>
              <a:rPr lang="en-US" sz="2800" i="1" dirty="0">
                <a:solidFill>
                  <a:srgbClr val="0070C0"/>
                </a:solidFill>
              </a:rPr>
              <a:t> ? »</a:t>
            </a:r>
          </a:p>
          <a:p>
            <a:r>
              <a:rPr lang="en-US" sz="2800" dirty="0" err="1">
                <a:solidFill>
                  <a:srgbClr val="0070C0"/>
                </a:solidFill>
              </a:rPr>
              <a:t>Devant</a:t>
            </a:r>
            <a:r>
              <a:rPr lang="en-US" sz="2800" dirty="0">
                <a:solidFill>
                  <a:srgbClr val="0070C0"/>
                </a:solidFill>
              </a:rPr>
              <a:t> un h </a:t>
            </a:r>
            <a:r>
              <a:rPr lang="en-US" sz="2800" dirty="0" err="1">
                <a:solidFill>
                  <a:srgbClr val="0070C0"/>
                </a:solidFill>
              </a:rPr>
              <a:t>aspiré</a:t>
            </a:r>
            <a:r>
              <a:rPr lang="en-US" sz="2800" dirty="0">
                <a:solidFill>
                  <a:srgbClr val="0070C0"/>
                </a:solidFill>
              </a:rPr>
              <a:t> : </a:t>
            </a:r>
            <a:r>
              <a:rPr lang="en-US" sz="2800" i="1" dirty="0">
                <a:solidFill>
                  <a:srgbClr val="0070C0"/>
                </a:solidFill>
              </a:rPr>
              <a:t>« un </a:t>
            </a:r>
            <a:r>
              <a:rPr lang="en-US" sz="2800" i="1" dirty="0" err="1">
                <a:solidFill>
                  <a:srgbClr val="0070C0"/>
                </a:solidFill>
              </a:rPr>
              <a:t>hibou</a:t>
            </a:r>
            <a:r>
              <a:rPr lang="en-US" sz="2800" i="1" dirty="0">
                <a:solidFill>
                  <a:srgbClr val="0070C0"/>
                </a:solidFill>
              </a:rPr>
              <a:t> », « un </a:t>
            </a:r>
            <a:r>
              <a:rPr lang="en-US" sz="2800" i="1" dirty="0" err="1">
                <a:solidFill>
                  <a:srgbClr val="0070C0"/>
                </a:solidFill>
              </a:rPr>
              <a:t>héros</a:t>
            </a:r>
            <a:r>
              <a:rPr lang="en-US" sz="2800" i="1" dirty="0">
                <a:solidFill>
                  <a:srgbClr val="0070C0"/>
                </a:solidFill>
              </a:rPr>
              <a:t> »</a:t>
            </a:r>
            <a:endParaRPr lang="en-US" sz="2800" dirty="0">
              <a:solidFill>
                <a:srgbClr val="0070C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FF0000"/>
                </a:solidFill>
              </a:rPr>
              <a:t>Les liaisons interdites</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fr-FR" dirty="0">
                <a:solidFill>
                  <a:srgbClr val="FF0000"/>
                </a:solidFill>
              </a:rPr>
              <a:t>Elles sont interdites à la frontière de deux groupes rythmiques et syntaxiques importants. </a:t>
            </a:r>
          </a:p>
          <a:p>
            <a:endParaRPr lang="fr-FR" dirty="0">
              <a:solidFill>
                <a:srgbClr val="FF0000"/>
              </a:solidFill>
            </a:endParaRPr>
          </a:p>
          <a:p>
            <a:pPr>
              <a:buNone/>
            </a:pPr>
            <a:r>
              <a:rPr lang="fr-FR" sz="2900" b="1" dirty="0">
                <a:solidFill>
                  <a:srgbClr val="009900"/>
                </a:solidFill>
              </a:rPr>
              <a:t>Entre un nom et un adjectif </a:t>
            </a:r>
            <a:r>
              <a:rPr lang="fr-FR" sz="2900" b="1" dirty="0" err="1">
                <a:solidFill>
                  <a:srgbClr val="009900"/>
                </a:solidFill>
              </a:rPr>
              <a:t>post-posé</a:t>
            </a:r>
            <a:r>
              <a:rPr lang="fr-FR" sz="2900" b="1" dirty="0">
                <a:solidFill>
                  <a:srgbClr val="009900"/>
                </a:solidFill>
              </a:rPr>
              <a:t> : des activités // intéressantes, un chant // américain. </a:t>
            </a:r>
          </a:p>
          <a:p>
            <a:pPr>
              <a:buNone/>
            </a:pPr>
            <a:r>
              <a:rPr lang="fr-FR" sz="2900" b="1" dirty="0">
                <a:solidFill>
                  <a:srgbClr val="0000FF"/>
                </a:solidFill>
              </a:rPr>
              <a:t>Devant un h aspiré : ce sont des // héros, des // haricots. </a:t>
            </a:r>
          </a:p>
          <a:p>
            <a:pPr>
              <a:buNone/>
            </a:pPr>
            <a:r>
              <a:rPr lang="fr-FR" sz="2900" b="1" dirty="0">
                <a:solidFill>
                  <a:srgbClr val="D60093"/>
                </a:solidFill>
              </a:rPr>
              <a:t>Devant un mot commençant par y, sauf pour yeux (des͜ yeux) : des yaourts. </a:t>
            </a:r>
          </a:p>
          <a:p>
            <a:pPr>
              <a:buNone/>
            </a:pPr>
            <a:r>
              <a:rPr lang="fr-FR" sz="2900" b="1" dirty="0">
                <a:solidFill>
                  <a:srgbClr val="009900"/>
                </a:solidFill>
              </a:rPr>
              <a:t>Après le pronom personnel dans une inversion : Ont-ils // oublié leurs cahiers ? Étaient-ils // arrivés à l’heure ? </a:t>
            </a:r>
          </a:p>
          <a:p>
            <a:pPr>
              <a:buNone/>
            </a:pPr>
            <a:r>
              <a:rPr lang="fr-FR" sz="2900" b="1" dirty="0">
                <a:solidFill>
                  <a:srgbClr val="0000FF"/>
                </a:solidFill>
              </a:rPr>
              <a:t>Après les noms propres : Edmond // était malade. François // a de l’argent. </a:t>
            </a:r>
          </a:p>
          <a:p>
            <a:pPr>
              <a:buNone/>
            </a:pPr>
            <a:r>
              <a:rPr lang="fr-FR" sz="2900" b="1" dirty="0">
                <a:solidFill>
                  <a:srgbClr val="D60093"/>
                </a:solidFill>
              </a:rPr>
              <a:t>Après les adverbes interrogatifs : Quand // avez-vous // appris cette nouvelle ? </a:t>
            </a:r>
          </a:p>
          <a:p>
            <a:pPr>
              <a:buNone/>
            </a:pPr>
            <a:r>
              <a:rPr lang="fr-FR" sz="2900" b="1" dirty="0">
                <a:solidFill>
                  <a:srgbClr val="0000FF"/>
                </a:solidFill>
              </a:rPr>
              <a:t>Dans certaines expressions figées : nez // à nez, dos à dos, corps à corps, œil pour œil. </a:t>
            </a:r>
          </a:p>
          <a:p>
            <a:pPr>
              <a:buNone/>
            </a:pPr>
            <a:r>
              <a:rPr lang="fr-FR" sz="2900" b="1" dirty="0">
                <a:solidFill>
                  <a:srgbClr val="009900"/>
                </a:solidFill>
              </a:rPr>
              <a:t>Avec les conjonctions et, ou : du vin // ou du lait ?, gris // et blanc.</a:t>
            </a:r>
            <a:endParaRPr lang="en-US" sz="2900" b="1" dirty="0">
              <a:solidFill>
                <a:srgbClr val="0099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dirty="0">
                <a:solidFill>
                  <a:srgbClr val="C00000"/>
                </a:solidFill>
              </a:rPr>
              <a:t>Liaisons et </a:t>
            </a:r>
            <a:r>
              <a:rPr lang="en-US" dirty="0" err="1">
                <a:solidFill>
                  <a:srgbClr val="C00000"/>
                </a:solidFill>
              </a:rPr>
              <a:t>enchaînements</a:t>
            </a:r>
            <a:r>
              <a:rPr lang="en-US" dirty="0">
                <a:solidFill>
                  <a:srgbClr val="C00000"/>
                </a:solidFill>
              </a:rPr>
              <a:t> des </a:t>
            </a:r>
            <a:r>
              <a:rPr lang="en-US" dirty="0" err="1">
                <a:solidFill>
                  <a:srgbClr val="C00000"/>
                </a:solidFill>
              </a:rPr>
              <a:t>mots</a:t>
            </a:r>
            <a:endParaRPr lang="en-US" dirty="0">
              <a:solidFill>
                <a:srgbClr val="C00000"/>
              </a:solidFill>
            </a:endParaRPr>
          </a:p>
        </p:txBody>
      </p:sp>
      <p:sp>
        <p:nvSpPr>
          <p:cNvPr id="3" name="Content Placeholder 2"/>
          <p:cNvSpPr>
            <a:spLocks noGrp="1"/>
          </p:cNvSpPr>
          <p:nvPr>
            <p:ph idx="1"/>
          </p:nvPr>
        </p:nvSpPr>
        <p:spPr>
          <a:xfrm>
            <a:off x="457200" y="1905000"/>
            <a:ext cx="8229600" cy="4221163"/>
          </a:xfrm>
        </p:spPr>
        <p:txBody>
          <a:bodyPr/>
          <a:lstStyle/>
          <a:p>
            <a:r>
              <a:rPr lang="en-US" dirty="0">
                <a:solidFill>
                  <a:srgbClr val="00B050"/>
                </a:solidFill>
              </a:rPr>
              <a:t>liaisons et </a:t>
            </a:r>
            <a:r>
              <a:rPr lang="en-US" dirty="0" err="1">
                <a:solidFill>
                  <a:srgbClr val="00B050"/>
                </a:solidFill>
              </a:rPr>
              <a:t>enchaînements</a:t>
            </a:r>
            <a:r>
              <a:rPr lang="en-US" dirty="0">
                <a:solidFill>
                  <a:srgbClr val="00B050"/>
                </a:solidFill>
              </a:rPr>
              <a:t> </a:t>
            </a:r>
            <a:r>
              <a:rPr lang="en-US" dirty="0" err="1">
                <a:solidFill>
                  <a:srgbClr val="00B050"/>
                </a:solidFill>
              </a:rPr>
              <a:t>spéciaux</a:t>
            </a:r>
            <a:endParaRPr lang="en-US" dirty="0">
              <a:solidFill>
                <a:srgbClr val="00B050"/>
              </a:solidFill>
            </a:endParaRPr>
          </a:p>
          <a:p>
            <a:r>
              <a:rPr lang="fr-FR" dirty="0">
                <a:solidFill>
                  <a:srgbClr val="0000FF"/>
                </a:solidFill>
              </a:rPr>
              <a:t>– les lettres s et x se prononcent [z] :</a:t>
            </a:r>
          </a:p>
          <a:p>
            <a:pPr>
              <a:buNone/>
            </a:pPr>
            <a:r>
              <a:rPr lang="fr-FR" dirty="0"/>
              <a:t>Exemple: Se</a:t>
            </a:r>
            <a:r>
              <a:rPr lang="fr-FR" dirty="0">
                <a:solidFill>
                  <a:srgbClr val="C00000"/>
                </a:solidFill>
              </a:rPr>
              <a:t>s a</a:t>
            </a:r>
            <a:r>
              <a:rPr lang="fr-FR" dirty="0"/>
              <a:t>mis ont six ans</a:t>
            </a:r>
          </a:p>
          <a:p>
            <a:r>
              <a:rPr lang="fr-FR" dirty="0">
                <a:solidFill>
                  <a:srgbClr val="0000FF"/>
                </a:solidFill>
              </a:rPr>
              <a:t>– la lettre d se prononce [t] :</a:t>
            </a:r>
          </a:p>
          <a:p>
            <a:pPr>
              <a:buNone/>
            </a:pPr>
            <a:r>
              <a:rPr lang="en-US" dirty="0" err="1"/>
              <a:t>Exemple</a:t>
            </a:r>
            <a:r>
              <a:rPr lang="en-US" dirty="0"/>
              <a:t>: Un gran</a:t>
            </a:r>
            <a:r>
              <a:rPr lang="en-US" dirty="0">
                <a:solidFill>
                  <a:srgbClr val="C00000"/>
                </a:solidFill>
              </a:rPr>
              <a:t>d </a:t>
            </a:r>
            <a:r>
              <a:rPr lang="en-US" dirty="0" err="1">
                <a:solidFill>
                  <a:srgbClr val="C00000"/>
                </a:solidFill>
              </a:rPr>
              <a:t>a</a:t>
            </a:r>
            <a:r>
              <a:rPr lang="en-US" dirty="0" err="1"/>
              <a:t>mi</a:t>
            </a:r>
            <a:endParaRPr lang="en-US" dirty="0"/>
          </a:p>
          <a:p>
            <a:r>
              <a:rPr lang="fr-FR" dirty="0">
                <a:solidFill>
                  <a:srgbClr val="0000FF"/>
                </a:solidFill>
              </a:rPr>
              <a:t>– la lettre f se prononce [v]</a:t>
            </a:r>
          </a:p>
          <a:p>
            <a:pPr>
              <a:buNone/>
            </a:pPr>
            <a:r>
              <a:rPr lang="en-US" dirty="0" err="1"/>
              <a:t>Exemple</a:t>
            </a:r>
            <a:r>
              <a:rPr lang="en-US" dirty="0"/>
              <a:t>: Un </a:t>
            </a:r>
            <a:r>
              <a:rPr lang="en-US" dirty="0" err="1"/>
              <a:t>bre</a:t>
            </a:r>
            <a:r>
              <a:rPr lang="en-US" dirty="0" err="1">
                <a:solidFill>
                  <a:srgbClr val="C00000"/>
                </a:solidFill>
              </a:rPr>
              <a:t>f</a:t>
            </a:r>
            <a:r>
              <a:rPr lang="en-US" dirty="0"/>
              <a:t> </a:t>
            </a:r>
            <a:r>
              <a:rPr lang="en-US" dirty="0">
                <a:solidFill>
                  <a:srgbClr val="D60093"/>
                </a:solidFill>
              </a:rPr>
              <a:t>i</a:t>
            </a:r>
            <a:r>
              <a:rPr lang="en-US" dirty="0"/>
              <a:t>nstant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DA7903-B3B7-4D01-9340-29EDC9367D7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3B4879BB-DFFB-438F-91BD-1C31933AAE87}"/>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90800" y="457200"/>
            <a:ext cx="3886200" cy="5668963"/>
          </a:xfrm>
        </p:spPr>
      </p:pic>
    </p:spTree>
    <p:extLst>
      <p:ext uri="{BB962C8B-B14F-4D97-AF65-F5344CB8AC3E}">
        <p14:creationId xmlns="" xmlns:p14="http://schemas.microsoft.com/office/powerpoint/2010/main" val="3001603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00000"/>
                </a:solidFill>
              </a:rPr>
              <a:t>Liaisons et </a:t>
            </a:r>
            <a:r>
              <a:rPr lang="en-US" dirty="0" err="1">
                <a:solidFill>
                  <a:srgbClr val="C00000"/>
                </a:solidFill>
              </a:rPr>
              <a:t>enchaînements</a:t>
            </a:r>
            <a:r>
              <a:rPr lang="en-US" dirty="0">
                <a:solidFill>
                  <a:srgbClr val="C00000"/>
                </a:solidFill>
              </a:rPr>
              <a:t> des </a:t>
            </a:r>
            <a:r>
              <a:rPr lang="en-US" dirty="0" err="1">
                <a:solidFill>
                  <a:srgbClr val="C00000"/>
                </a:solidFill>
              </a:rPr>
              <a:t>mots</a:t>
            </a:r>
            <a:endParaRPr lang="fr-FR" dirty="0"/>
          </a:p>
        </p:txBody>
      </p:sp>
      <p:sp>
        <p:nvSpPr>
          <p:cNvPr id="3" name="Content Placeholder 2"/>
          <p:cNvSpPr>
            <a:spLocks noGrp="1"/>
          </p:cNvSpPr>
          <p:nvPr>
            <p:ph idx="1"/>
          </p:nvPr>
        </p:nvSpPr>
        <p:spPr>
          <a:xfrm>
            <a:off x="457200" y="1600200"/>
            <a:ext cx="8686800" cy="4525963"/>
          </a:xfrm>
        </p:spPr>
        <p:txBody>
          <a:bodyPr/>
          <a:lstStyle/>
          <a:p>
            <a:pPr>
              <a:buNone/>
            </a:pPr>
            <a:r>
              <a:rPr lang="fr-FR" dirty="0">
                <a:solidFill>
                  <a:srgbClr val="009900"/>
                </a:solidFill>
              </a:rPr>
              <a:t>Souvent la consonne liée change de nature : </a:t>
            </a:r>
          </a:p>
          <a:p>
            <a:r>
              <a:rPr lang="fr-FR" dirty="0">
                <a:solidFill>
                  <a:srgbClr val="0000FF"/>
                </a:solidFill>
              </a:rPr>
              <a:t>s</a:t>
            </a:r>
            <a:r>
              <a:rPr lang="fr-FR" dirty="0">
                <a:solidFill>
                  <a:srgbClr val="C00000"/>
                </a:solidFill>
              </a:rPr>
              <a:t> et </a:t>
            </a:r>
            <a:r>
              <a:rPr lang="fr-FR" dirty="0">
                <a:solidFill>
                  <a:srgbClr val="0000FF"/>
                </a:solidFill>
              </a:rPr>
              <a:t>x</a:t>
            </a:r>
            <a:r>
              <a:rPr lang="fr-FR" dirty="0">
                <a:solidFill>
                  <a:srgbClr val="C00000"/>
                </a:solidFill>
              </a:rPr>
              <a:t> deviennent </a:t>
            </a:r>
            <a:r>
              <a:rPr lang="fr-FR" dirty="0">
                <a:solidFill>
                  <a:srgbClr val="0000FF"/>
                </a:solidFill>
              </a:rPr>
              <a:t>z</a:t>
            </a:r>
            <a:r>
              <a:rPr lang="fr-FR" dirty="0">
                <a:solidFill>
                  <a:srgbClr val="C00000"/>
                </a:solidFill>
              </a:rPr>
              <a:t> </a:t>
            </a:r>
            <a:r>
              <a:rPr lang="fr-FR" dirty="0"/>
              <a:t>(les͜ enfants, aux͜ environs) </a:t>
            </a:r>
          </a:p>
          <a:p>
            <a:r>
              <a:rPr lang="fr-FR" dirty="0">
                <a:solidFill>
                  <a:srgbClr val="C00000"/>
                </a:solidFill>
              </a:rPr>
              <a:t>le </a:t>
            </a:r>
            <a:r>
              <a:rPr lang="fr-FR" dirty="0">
                <a:solidFill>
                  <a:srgbClr val="0000FF"/>
                </a:solidFill>
              </a:rPr>
              <a:t>d</a:t>
            </a:r>
            <a:r>
              <a:rPr lang="fr-FR" dirty="0">
                <a:solidFill>
                  <a:srgbClr val="C00000"/>
                </a:solidFill>
              </a:rPr>
              <a:t> devient </a:t>
            </a:r>
            <a:r>
              <a:rPr lang="fr-FR" dirty="0">
                <a:solidFill>
                  <a:srgbClr val="0000FF"/>
                </a:solidFill>
              </a:rPr>
              <a:t>t</a:t>
            </a:r>
            <a:r>
              <a:rPr lang="fr-FR" dirty="0">
                <a:solidFill>
                  <a:srgbClr val="C00000"/>
                </a:solidFill>
              </a:rPr>
              <a:t> </a:t>
            </a:r>
            <a:r>
              <a:rPr lang="fr-FR" dirty="0"/>
              <a:t>(quand͜ il part, descend-͜ il du car ?)  </a:t>
            </a:r>
          </a:p>
          <a:p>
            <a:r>
              <a:rPr lang="fr-FR" dirty="0">
                <a:solidFill>
                  <a:srgbClr val="C00000"/>
                </a:solidFill>
              </a:rPr>
              <a:t>le </a:t>
            </a:r>
            <a:r>
              <a:rPr lang="fr-FR" dirty="0">
                <a:solidFill>
                  <a:srgbClr val="0000FF"/>
                </a:solidFill>
              </a:rPr>
              <a:t>f</a:t>
            </a:r>
            <a:r>
              <a:rPr lang="fr-FR" dirty="0">
                <a:solidFill>
                  <a:srgbClr val="C00000"/>
                </a:solidFill>
              </a:rPr>
              <a:t> devient </a:t>
            </a:r>
            <a:r>
              <a:rPr lang="fr-FR" dirty="0">
                <a:solidFill>
                  <a:srgbClr val="0000FF"/>
                </a:solidFill>
              </a:rPr>
              <a:t>v</a:t>
            </a:r>
            <a:r>
              <a:rPr lang="fr-FR" dirty="0">
                <a:solidFill>
                  <a:srgbClr val="C00000"/>
                </a:solidFill>
              </a:rPr>
              <a:t> </a:t>
            </a:r>
            <a:r>
              <a:rPr lang="fr-FR" dirty="0"/>
              <a:t>(neuf͜ heures).</a:t>
            </a:r>
            <a:endParaRPr lang="en-US" dirty="0"/>
          </a:p>
          <a:p>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Intonation des phrases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solidFill>
                  <a:srgbClr val="009900"/>
                </a:solidFill>
              </a:rPr>
              <a:t>« Je </a:t>
            </a:r>
            <a:r>
              <a:rPr lang="en-US" dirty="0" err="1">
                <a:solidFill>
                  <a:srgbClr val="009900"/>
                </a:solidFill>
              </a:rPr>
              <a:t>m'appelle</a:t>
            </a:r>
            <a:r>
              <a:rPr lang="en-US" dirty="0">
                <a:solidFill>
                  <a:srgbClr val="009900"/>
                </a:solidFill>
              </a:rPr>
              <a:t> Nathalie. »</a:t>
            </a:r>
            <a:r>
              <a:rPr lang="en-US" dirty="0"/>
              <a:t/>
            </a:r>
            <a:br>
              <a:rPr lang="en-US" dirty="0"/>
            </a:br>
            <a:endParaRPr lang="en-US" dirty="0"/>
          </a:p>
          <a:p>
            <a:endParaRPr lang="en-US" dirty="0"/>
          </a:p>
          <a:p>
            <a:endParaRPr lang="en-US" dirty="0"/>
          </a:p>
          <a:p>
            <a:endParaRPr lang="en-US" dirty="0"/>
          </a:p>
          <a:p>
            <a:r>
              <a:rPr lang="en-US" dirty="0">
                <a:solidFill>
                  <a:srgbClr val="009900"/>
                </a:solidFill>
              </a:rPr>
              <a:t>Phrase affirmative</a:t>
            </a:r>
          </a:p>
        </p:txBody>
      </p:sp>
      <p:sp>
        <p:nvSpPr>
          <p:cNvPr id="5" name="Curved Down Arrow 4"/>
          <p:cNvSpPr/>
          <p:nvPr/>
        </p:nvSpPr>
        <p:spPr>
          <a:xfrm>
            <a:off x="1371600" y="3352800"/>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Intonation des phrases</a:t>
            </a:r>
          </a:p>
        </p:txBody>
      </p:sp>
      <p:sp>
        <p:nvSpPr>
          <p:cNvPr id="3" name="Content Placeholder 2"/>
          <p:cNvSpPr>
            <a:spLocks noGrp="1"/>
          </p:cNvSpPr>
          <p:nvPr>
            <p:ph idx="1"/>
          </p:nvPr>
        </p:nvSpPr>
        <p:spPr/>
        <p:txBody>
          <a:bodyPr/>
          <a:lstStyle/>
          <a:p>
            <a:r>
              <a:rPr lang="en-US" dirty="0">
                <a:solidFill>
                  <a:srgbClr val="009900"/>
                </a:solidFill>
              </a:rPr>
              <a:t>« </a:t>
            </a:r>
            <a:r>
              <a:rPr lang="en-US" dirty="0" err="1">
                <a:solidFill>
                  <a:srgbClr val="009900"/>
                </a:solidFill>
              </a:rPr>
              <a:t>C'est</a:t>
            </a:r>
            <a:r>
              <a:rPr lang="en-US" dirty="0">
                <a:solidFill>
                  <a:srgbClr val="009900"/>
                </a:solidFill>
              </a:rPr>
              <a:t> un </a:t>
            </a:r>
            <a:r>
              <a:rPr lang="en-US" dirty="0" err="1">
                <a:solidFill>
                  <a:srgbClr val="009900"/>
                </a:solidFill>
              </a:rPr>
              <a:t>joli</a:t>
            </a:r>
            <a:r>
              <a:rPr lang="en-US" dirty="0">
                <a:solidFill>
                  <a:srgbClr val="009900"/>
                </a:solidFill>
              </a:rPr>
              <a:t> </a:t>
            </a:r>
            <a:r>
              <a:rPr lang="en-US" dirty="0" err="1">
                <a:solidFill>
                  <a:srgbClr val="009900"/>
                </a:solidFill>
              </a:rPr>
              <a:t>prénom</a:t>
            </a:r>
            <a:r>
              <a:rPr lang="en-US" dirty="0">
                <a:solidFill>
                  <a:srgbClr val="009900"/>
                </a:solidFill>
              </a:rPr>
              <a:t> ! » </a:t>
            </a:r>
          </a:p>
          <a:p>
            <a:endParaRPr lang="en-US" dirty="0"/>
          </a:p>
          <a:p>
            <a:endParaRPr lang="en-US" dirty="0"/>
          </a:p>
          <a:p>
            <a:endParaRPr lang="en-US" dirty="0"/>
          </a:p>
          <a:p>
            <a:endParaRPr lang="en-US" dirty="0"/>
          </a:p>
          <a:p>
            <a:endParaRPr lang="en-US" dirty="0"/>
          </a:p>
          <a:p>
            <a:r>
              <a:rPr lang="en-US" dirty="0">
                <a:solidFill>
                  <a:srgbClr val="009900"/>
                </a:solidFill>
              </a:rPr>
              <a:t>Phrase </a:t>
            </a:r>
            <a:r>
              <a:rPr lang="en-US" dirty="0" err="1">
                <a:solidFill>
                  <a:srgbClr val="009900"/>
                </a:solidFill>
              </a:rPr>
              <a:t>exclamative</a:t>
            </a:r>
            <a:endParaRPr lang="en-US" dirty="0">
              <a:solidFill>
                <a:srgbClr val="009900"/>
              </a:solidFill>
            </a:endParaRPr>
          </a:p>
        </p:txBody>
      </p:sp>
      <p:sp>
        <p:nvSpPr>
          <p:cNvPr id="5" name="Curved Up Arrow 4"/>
          <p:cNvSpPr/>
          <p:nvPr/>
        </p:nvSpPr>
        <p:spPr>
          <a:xfrm>
            <a:off x="1447800" y="350520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9900"/>
                </a:solidFill>
              </a:rPr>
              <a:t>La </a:t>
            </a:r>
            <a:r>
              <a:rPr lang="en-US" dirty="0" err="1">
                <a:solidFill>
                  <a:srgbClr val="009900"/>
                </a:solidFill>
              </a:rPr>
              <a:t>prononciation</a:t>
            </a:r>
            <a:r>
              <a:rPr lang="en-US" dirty="0">
                <a:solidFill>
                  <a:srgbClr val="009900"/>
                </a:solidFill>
              </a:rPr>
              <a:t> des </a:t>
            </a:r>
            <a:r>
              <a:rPr lang="en-US" dirty="0" err="1">
                <a:solidFill>
                  <a:srgbClr val="009900"/>
                </a:solidFill>
              </a:rPr>
              <a:t>voyelles</a:t>
            </a:r>
            <a:r>
              <a:rPr lang="en-US" dirty="0">
                <a:solidFill>
                  <a:srgbClr val="009900"/>
                </a:solidFill>
              </a:rPr>
              <a:t>:</a:t>
            </a:r>
          </a:p>
        </p:txBody>
      </p:sp>
      <p:sp>
        <p:nvSpPr>
          <p:cNvPr id="3" name="Content Placeholder 2"/>
          <p:cNvSpPr>
            <a:spLocks noGrp="1"/>
          </p:cNvSpPr>
          <p:nvPr>
            <p:ph idx="1"/>
          </p:nvPr>
        </p:nvSpPr>
        <p:spPr>
          <a:xfrm>
            <a:off x="457200" y="1600200"/>
            <a:ext cx="8534400" cy="4525963"/>
          </a:xfrm>
        </p:spPr>
        <p:txBody>
          <a:bodyPr>
            <a:normAutofit/>
          </a:bodyPr>
          <a:lstStyle/>
          <a:p>
            <a:pPr>
              <a:buNone/>
            </a:pPr>
            <a:r>
              <a:rPr lang="fr-FR" sz="2800" dirty="0">
                <a:solidFill>
                  <a:srgbClr val="7030A0"/>
                </a:solidFill>
              </a:rPr>
              <a:t>Les voyelles qui présentent des difficultés </a:t>
            </a:r>
            <a:r>
              <a:rPr lang="en-US" sz="2800" dirty="0">
                <a:solidFill>
                  <a:srgbClr val="7030A0"/>
                </a:solidFill>
              </a:rPr>
              <a:t>de </a:t>
            </a:r>
            <a:r>
              <a:rPr lang="en-US" sz="2800" dirty="0" err="1">
                <a:solidFill>
                  <a:srgbClr val="7030A0"/>
                </a:solidFill>
              </a:rPr>
              <a:t>prononciation</a:t>
            </a:r>
            <a:r>
              <a:rPr lang="en-US" sz="2800" dirty="0">
                <a:solidFill>
                  <a:srgbClr val="7030A0"/>
                </a:solidFill>
              </a:rPr>
              <a:t> :</a:t>
            </a:r>
          </a:p>
          <a:p>
            <a:pPr>
              <a:buNone/>
            </a:pPr>
            <a:r>
              <a:rPr lang="en-US" dirty="0">
                <a:solidFill>
                  <a:srgbClr val="C00000"/>
                </a:solidFill>
              </a:rPr>
              <a:t>Les </a:t>
            </a:r>
            <a:r>
              <a:rPr lang="en-US" dirty="0" err="1">
                <a:solidFill>
                  <a:srgbClr val="C00000"/>
                </a:solidFill>
              </a:rPr>
              <a:t>deux</a:t>
            </a:r>
            <a:r>
              <a:rPr lang="en-US" dirty="0">
                <a:solidFill>
                  <a:srgbClr val="C00000"/>
                </a:solidFill>
              </a:rPr>
              <a:t> </a:t>
            </a:r>
            <a:r>
              <a:rPr lang="en-US" dirty="0">
                <a:solidFill>
                  <a:srgbClr val="0000FF"/>
                </a:solidFill>
              </a:rPr>
              <a:t>A</a:t>
            </a:r>
          </a:p>
          <a:p>
            <a:r>
              <a:rPr lang="fr-FR" dirty="0">
                <a:solidFill>
                  <a:srgbClr val="FF0000"/>
                </a:solidFill>
              </a:rPr>
              <a:t>A bref et ouvert [a]: </a:t>
            </a:r>
          </a:p>
          <a:p>
            <a:pPr>
              <a:buNone/>
            </a:pPr>
            <a:r>
              <a:rPr lang="fr-FR" dirty="0">
                <a:solidFill>
                  <a:srgbClr val="0070C0"/>
                </a:solidFill>
              </a:rPr>
              <a:t>Exemple: madame, ça va, le chat s’est cassé </a:t>
            </a:r>
            <a:r>
              <a:rPr lang="en-US" dirty="0">
                <a:solidFill>
                  <a:srgbClr val="0070C0"/>
                </a:solidFill>
              </a:rPr>
              <a:t>la </a:t>
            </a:r>
            <a:r>
              <a:rPr lang="en-US" dirty="0" err="1">
                <a:solidFill>
                  <a:srgbClr val="0070C0"/>
                </a:solidFill>
              </a:rPr>
              <a:t>patte</a:t>
            </a:r>
            <a:r>
              <a:rPr lang="en-US" dirty="0">
                <a:solidFill>
                  <a:srgbClr val="0070C0"/>
                </a:solidFill>
              </a:rPr>
              <a:t>…</a:t>
            </a:r>
          </a:p>
          <a:p>
            <a:r>
              <a:rPr lang="fr-FR" dirty="0">
                <a:solidFill>
                  <a:srgbClr val="FF0000"/>
                </a:solidFill>
              </a:rPr>
              <a:t>A long et un peu nasalisé [A]: </a:t>
            </a:r>
          </a:p>
          <a:p>
            <a:pPr>
              <a:buNone/>
            </a:pPr>
            <a:r>
              <a:rPr lang="fr-FR" dirty="0">
                <a:solidFill>
                  <a:srgbClr val="0070C0"/>
                </a:solidFill>
              </a:rPr>
              <a:t>Exemple: des pâtes, un bâtiment.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a:solidFill>
                  <a:srgbClr val="D60093"/>
                </a:solidFill>
              </a:rPr>
              <a:t>La différence entre [s] et [z]</a:t>
            </a:r>
          </a:p>
        </p:txBody>
      </p:sp>
      <p:sp>
        <p:nvSpPr>
          <p:cNvPr id="3" name="Content Placeholder 2"/>
          <p:cNvSpPr>
            <a:spLocks noGrp="1"/>
          </p:cNvSpPr>
          <p:nvPr>
            <p:ph idx="1"/>
          </p:nvPr>
        </p:nvSpPr>
        <p:spPr>
          <a:xfrm>
            <a:off x="457200" y="1600201"/>
            <a:ext cx="8229600" cy="3810000"/>
          </a:xfrm>
        </p:spPr>
        <p:txBody>
          <a:bodyPr>
            <a:normAutofit/>
          </a:bodyPr>
          <a:lstStyle/>
          <a:p>
            <a:r>
              <a:rPr lang="fr-FR" dirty="0"/>
              <a:t>Les deux consonnes sont </a:t>
            </a:r>
            <a:r>
              <a:rPr lang="fr-FR" dirty="0">
                <a:solidFill>
                  <a:srgbClr val="0000FF"/>
                </a:solidFill>
              </a:rPr>
              <a:t>sifflantes</a:t>
            </a:r>
            <a:r>
              <a:rPr lang="fr-FR" dirty="0"/>
              <a:t> mais le [s] </a:t>
            </a:r>
            <a:r>
              <a:rPr lang="fr-FR" dirty="0">
                <a:solidFill>
                  <a:srgbClr val="009900"/>
                </a:solidFill>
              </a:rPr>
              <a:t>(un dessert sans sucre, s’il vous plaît) </a:t>
            </a:r>
            <a:r>
              <a:rPr lang="fr-FR" dirty="0"/>
              <a:t>est </a:t>
            </a:r>
            <a:r>
              <a:rPr lang="fr-FR" dirty="0">
                <a:solidFill>
                  <a:srgbClr val="0000FF"/>
                </a:solidFill>
              </a:rPr>
              <a:t>sourd</a:t>
            </a:r>
            <a:r>
              <a:rPr lang="fr-FR" dirty="0"/>
              <a:t> et le [z] </a:t>
            </a:r>
            <a:r>
              <a:rPr lang="fr-FR" dirty="0">
                <a:solidFill>
                  <a:srgbClr val="009900"/>
                </a:solidFill>
              </a:rPr>
              <a:t>(il est exactement deux heures douze)</a:t>
            </a:r>
            <a:r>
              <a:rPr lang="fr-FR" dirty="0"/>
              <a:t> est </a:t>
            </a:r>
            <a:r>
              <a:rPr lang="fr-FR" dirty="0">
                <a:solidFill>
                  <a:srgbClr val="0000FF"/>
                </a:solidFill>
              </a:rPr>
              <a:t>sonore</a:t>
            </a:r>
            <a:r>
              <a:rPr lang="fr-FR" dirty="0"/>
              <a:t> : </a:t>
            </a:r>
          </a:p>
          <a:p>
            <a:endParaRPr lang="fr-FR" dirty="0"/>
          </a:p>
          <a:p>
            <a:pPr>
              <a:buNone/>
            </a:pPr>
            <a:r>
              <a:rPr lang="fr-FR" sz="2400" dirty="0">
                <a:solidFill>
                  <a:srgbClr val="0070C0"/>
                </a:solidFill>
              </a:rPr>
              <a:t>     Ø  si l’on met sa main sur la gorge ou si l’on se bouche les oreilles, on sent une vibration </a:t>
            </a:r>
            <a:r>
              <a:rPr lang="en-US" sz="2400" dirty="0">
                <a:solidFill>
                  <a:srgbClr val="0070C0"/>
                </a:solidFill>
              </a:rPr>
              <a:t>des </a:t>
            </a:r>
            <a:r>
              <a:rPr lang="en-US" sz="2400" dirty="0" err="1">
                <a:solidFill>
                  <a:srgbClr val="0070C0"/>
                </a:solidFill>
              </a:rPr>
              <a:t>cordes</a:t>
            </a:r>
            <a:r>
              <a:rPr lang="en-US" sz="2400" dirty="0">
                <a:solidFill>
                  <a:srgbClr val="0070C0"/>
                </a:solidFill>
              </a:rPr>
              <a:t> </a:t>
            </a:r>
            <a:r>
              <a:rPr lang="en-US" sz="2400" dirty="0" err="1">
                <a:solidFill>
                  <a:srgbClr val="0070C0"/>
                </a:solidFill>
              </a:rPr>
              <a:t>vocales</a:t>
            </a:r>
            <a:r>
              <a:rPr lang="en-US" dirty="0"/>
              <a:t>.</a:t>
            </a:r>
          </a:p>
        </p:txBody>
      </p:sp>
      <p:sp>
        <p:nvSpPr>
          <p:cNvPr id="19458" name="AutoShape 2" descr="C:\Users\Thirumurugan\Desktop\728px-Get-Rid-of-a-Lisp-Step-5-Version-4.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460" name="AutoShape 4" descr="C:\Users\Thirumurugan\Desktop\728px-Get-Rid-of-a-Lisp-Step-5-Version-4.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462" name="AutoShape 6" descr="C:\Users\Thirumurugan\Desktop\728px-Get-Rid-of-a-Lisp-Step-5-Version-4.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rgbClr val="D60093"/>
                </a:solidFill>
              </a:rPr>
              <a:t>Le son </a:t>
            </a:r>
            <a:r>
              <a:rPr lang="fr-FR" dirty="0">
                <a:solidFill>
                  <a:srgbClr val="009900"/>
                </a:solidFill>
              </a:rPr>
              <a:t>[s]</a:t>
            </a:r>
            <a:r>
              <a:rPr lang="fr-FR" dirty="0">
                <a:solidFill>
                  <a:srgbClr val="D60093"/>
                </a:solidFill>
              </a:rPr>
              <a:t> et </a:t>
            </a:r>
            <a:r>
              <a:rPr lang="fr-FR" dirty="0">
                <a:solidFill>
                  <a:srgbClr val="009900"/>
                </a:solidFill>
              </a:rPr>
              <a:t>[z]</a:t>
            </a:r>
            <a:endParaRPr lang="en-US" dirty="0">
              <a:solidFill>
                <a:srgbClr val="009900"/>
              </a:solidFill>
            </a:endParaRPr>
          </a:p>
        </p:txBody>
      </p:sp>
      <p:sp>
        <p:nvSpPr>
          <p:cNvPr id="3" name="Content Placeholder 2"/>
          <p:cNvSpPr>
            <a:spLocks noGrp="1"/>
          </p:cNvSpPr>
          <p:nvPr>
            <p:ph idx="1"/>
          </p:nvPr>
        </p:nvSpPr>
        <p:spPr/>
        <p:txBody>
          <a:bodyPr>
            <a:normAutofit fontScale="92500"/>
          </a:bodyPr>
          <a:lstStyle/>
          <a:p>
            <a:r>
              <a:rPr lang="fr-FR" dirty="0"/>
              <a:t>Le son [s] </a:t>
            </a:r>
            <a:r>
              <a:rPr lang="fr-FR" dirty="0">
                <a:solidFill>
                  <a:srgbClr val="00B050"/>
                </a:solidFill>
              </a:rPr>
              <a:t>se, casse, assaut, ça, assis, épice</a:t>
            </a:r>
            <a:r>
              <a:rPr lang="fr-FR" dirty="0"/>
              <a:t>. </a:t>
            </a:r>
          </a:p>
          <a:p>
            <a:pPr>
              <a:buNone/>
            </a:pPr>
            <a:r>
              <a:rPr lang="fr-FR" dirty="0">
                <a:solidFill>
                  <a:srgbClr val="C00000"/>
                </a:solidFill>
              </a:rPr>
              <a:t>Prends la brosse, le dentifrice et le savon. </a:t>
            </a:r>
          </a:p>
          <a:p>
            <a:pPr>
              <a:buNone/>
            </a:pPr>
            <a:r>
              <a:rPr lang="fr-FR" dirty="0">
                <a:solidFill>
                  <a:srgbClr val="C00000"/>
                </a:solidFill>
              </a:rPr>
              <a:t>Des glaces à la vanille de Madagascar, quel délice !</a:t>
            </a:r>
          </a:p>
          <a:p>
            <a:endParaRPr lang="en-US" dirty="0"/>
          </a:p>
          <a:p>
            <a:r>
              <a:rPr lang="fr-FR" dirty="0"/>
              <a:t>Le son [z] </a:t>
            </a:r>
            <a:r>
              <a:rPr lang="fr-FR" dirty="0">
                <a:solidFill>
                  <a:srgbClr val="009900"/>
                </a:solidFill>
              </a:rPr>
              <a:t>vase, voisin, zèbre, zoo</a:t>
            </a:r>
            <a:r>
              <a:rPr lang="fr-FR" dirty="0"/>
              <a:t>. </a:t>
            </a:r>
          </a:p>
          <a:p>
            <a:pPr>
              <a:buNone/>
            </a:pPr>
            <a:r>
              <a:rPr lang="fr-FR" dirty="0">
                <a:solidFill>
                  <a:srgbClr val="0070C0"/>
                </a:solidFill>
              </a:rPr>
              <a:t>Donne-moi les frai</a:t>
            </a:r>
            <a:r>
              <a:rPr lang="fr-FR" dirty="0">
                <a:solidFill>
                  <a:srgbClr val="D60093"/>
                </a:solidFill>
              </a:rPr>
              <a:t>s</a:t>
            </a:r>
            <a:r>
              <a:rPr lang="fr-FR" dirty="0">
                <a:solidFill>
                  <a:srgbClr val="0070C0"/>
                </a:solidFill>
              </a:rPr>
              <a:t>es ! </a:t>
            </a:r>
          </a:p>
          <a:p>
            <a:pPr>
              <a:buNone/>
            </a:pPr>
            <a:r>
              <a:rPr lang="fr-FR" dirty="0">
                <a:solidFill>
                  <a:srgbClr val="0070C0"/>
                </a:solidFill>
              </a:rPr>
              <a:t>Oh, il n’y en a que trei</a:t>
            </a:r>
            <a:r>
              <a:rPr lang="fr-FR" dirty="0">
                <a:solidFill>
                  <a:srgbClr val="D60093"/>
                </a:solidFill>
              </a:rPr>
              <a:t>z</a:t>
            </a:r>
            <a:r>
              <a:rPr lang="fr-FR" dirty="0">
                <a:solidFill>
                  <a:srgbClr val="0070C0"/>
                </a:solidFill>
              </a:rPr>
              <a:t>e ! </a:t>
            </a:r>
          </a:p>
          <a:p>
            <a:pPr>
              <a:buNone/>
            </a:pPr>
            <a:r>
              <a:rPr lang="fr-FR" dirty="0">
                <a:solidFill>
                  <a:srgbClr val="0070C0"/>
                </a:solidFill>
              </a:rPr>
              <a:t>Pose-les près de la chai</a:t>
            </a:r>
            <a:r>
              <a:rPr lang="fr-FR" dirty="0">
                <a:solidFill>
                  <a:srgbClr val="D60093"/>
                </a:solidFill>
              </a:rPr>
              <a:t>s</a:t>
            </a:r>
            <a:r>
              <a:rPr lang="fr-FR" dirty="0">
                <a:solidFill>
                  <a:srgbClr val="0070C0"/>
                </a:solidFill>
              </a:rPr>
              <a:t>e.</a:t>
            </a:r>
            <a:endParaRPr lang="en-US"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9EA8FB7-6A25-426D-84C5-03929033DEAF}"/>
              </a:ext>
            </a:extLst>
          </p:cNvPr>
          <p:cNvSpPr/>
          <p:nvPr/>
        </p:nvSpPr>
        <p:spPr>
          <a:xfrm>
            <a:off x="474134" y="1280584"/>
            <a:ext cx="8339666" cy="3647152"/>
          </a:xfrm>
          <a:prstGeom prst="rect">
            <a:avLst/>
          </a:prstGeom>
        </p:spPr>
        <p:txBody>
          <a:bodyPr wrap="square">
            <a:spAutoFit/>
          </a:bodyPr>
          <a:lstStyle/>
          <a:p>
            <a:r>
              <a:rPr lang="en-US" sz="2100" dirty="0">
                <a:solidFill>
                  <a:srgbClr val="333333"/>
                </a:solidFill>
                <a:latin typeface="nunito sans"/>
              </a:rPr>
              <a:t>Of the </a:t>
            </a:r>
            <a:r>
              <a:rPr lang="en-US" sz="2100" dirty="0">
                <a:solidFill>
                  <a:srgbClr val="FF0000"/>
                </a:solidFill>
                <a:latin typeface="nunito sans"/>
              </a:rPr>
              <a:t>130 million people</a:t>
            </a:r>
            <a:r>
              <a:rPr lang="en-US" sz="2100" dirty="0">
                <a:solidFill>
                  <a:srgbClr val="333333"/>
                </a:solidFill>
                <a:latin typeface="nunito sans"/>
              </a:rPr>
              <a:t> </a:t>
            </a:r>
            <a:r>
              <a:rPr lang="en-US" sz="2100" dirty="0">
                <a:solidFill>
                  <a:srgbClr val="FD6D6E"/>
                </a:solidFill>
                <a:latin typeface="nunito sans"/>
                <a:hlinkClick r:id="rId2"/>
              </a:rPr>
              <a:t>learning French</a:t>
            </a:r>
            <a:r>
              <a:rPr lang="en-US" sz="2100" dirty="0">
                <a:solidFill>
                  <a:srgbClr val="333333"/>
                </a:solidFill>
                <a:latin typeface="nunito sans"/>
              </a:rPr>
              <a:t> in different parts of the world, close to </a:t>
            </a:r>
            <a:r>
              <a:rPr lang="en-US" sz="2100" dirty="0">
                <a:solidFill>
                  <a:srgbClr val="FF0000"/>
                </a:solidFill>
                <a:latin typeface="nunito sans"/>
              </a:rPr>
              <a:t>50 million are learning French as a foreign language</a:t>
            </a:r>
            <a:r>
              <a:rPr lang="en-US" sz="2100" dirty="0">
                <a:solidFill>
                  <a:srgbClr val="333333"/>
                </a:solidFill>
                <a:latin typeface="nunito sans"/>
              </a:rPr>
              <a:t>. </a:t>
            </a:r>
          </a:p>
          <a:p>
            <a:endParaRPr lang="en-US" sz="2100" dirty="0">
              <a:solidFill>
                <a:srgbClr val="333333"/>
              </a:solidFill>
              <a:latin typeface="nunito sans"/>
            </a:endParaRPr>
          </a:p>
          <a:p>
            <a:r>
              <a:rPr lang="en-US" sz="2100" dirty="0">
                <a:solidFill>
                  <a:srgbClr val="333333"/>
                </a:solidFill>
                <a:latin typeface="nunito sans"/>
              </a:rPr>
              <a:t>In addition, it is the medium of instruction for a little over 76 million in the 159 countries studied: </a:t>
            </a:r>
          </a:p>
          <a:p>
            <a:r>
              <a:rPr lang="en-US" sz="2100" dirty="0">
                <a:solidFill>
                  <a:srgbClr val="333333"/>
                </a:solidFill>
                <a:latin typeface="nunito sans"/>
              </a:rPr>
              <a:t>19 in North-Africa and the Middle East; </a:t>
            </a:r>
          </a:p>
          <a:p>
            <a:r>
              <a:rPr lang="en-US" sz="2100" dirty="0">
                <a:solidFill>
                  <a:srgbClr val="333333"/>
                </a:solidFill>
                <a:latin typeface="nunito sans"/>
              </a:rPr>
              <a:t>25 in sub-Saharan Africa and the Indian Ocean; </a:t>
            </a:r>
          </a:p>
          <a:p>
            <a:r>
              <a:rPr lang="en-US" sz="2100" dirty="0">
                <a:solidFill>
                  <a:srgbClr val="333333"/>
                </a:solidFill>
                <a:latin typeface="nunito sans"/>
              </a:rPr>
              <a:t>34 in the Americas and the Caribbean; </a:t>
            </a:r>
          </a:p>
          <a:p>
            <a:r>
              <a:rPr lang="en-US" sz="2100" dirty="0">
                <a:solidFill>
                  <a:srgbClr val="FF0000"/>
                </a:solidFill>
                <a:latin typeface="nunito sans"/>
              </a:rPr>
              <a:t>37 in Asia and Oceania</a:t>
            </a:r>
            <a:r>
              <a:rPr lang="en-US" sz="2100" dirty="0">
                <a:solidFill>
                  <a:srgbClr val="333333"/>
                </a:solidFill>
                <a:latin typeface="nunito sans"/>
              </a:rPr>
              <a:t>; </a:t>
            </a:r>
          </a:p>
          <a:p>
            <a:r>
              <a:rPr lang="en-US" sz="2100" dirty="0">
                <a:solidFill>
                  <a:srgbClr val="333333"/>
                </a:solidFill>
                <a:latin typeface="nunito sans"/>
              </a:rPr>
              <a:t>44 in Europe.</a:t>
            </a:r>
            <a:r>
              <a:rPr lang="en-US" sz="2100" dirty="0"/>
              <a:t/>
            </a:r>
            <a:br>
              <a:rPr lang="en-US" sz="2100" dirty="0"/>
            </a:br>
            <a:endParaRPr lang="en-IN" sz="2100" dirty="0"/>
          </a:p>
        </p:txBody>
      </p:sp>
    </p:spTree>
    <p:extLst>
      <p:ext uri="{BB962C8B-B14F-4D97-AF65-F5344CB8AC3E}">
        <p14:creationId xmlns="" xmlns:p14="http://schemas.microsoft.com/office/powerpoint/2010/main" val="2005442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60093"/>
                </a:solidFill>
              </a:rPr>
              <a:t>La </a:t>
            </a:r>
            <a:r>
              <a:rPr lang="en-US" dirty="0" err="1">
                <a:solidFill>
                  <a:srgbClr val="D60093"/>
                </a:solidFill>
              </a:rPr>
              <a:t>prononciation</a:t>
            </a:r>
            <a:r>
              <a:rPr lang="en-US" dirty="0">
                <a:solidFill>
                  <a:srgbClr val="D60093"/>
                </a:solidFill>
              </a:rPr>
              <a:t> de </a:t>
            </a:r>
            <a:r>
              <a:rPr lang="fr-FR" dirty="0">
                <a:solidFill>
                  <a:srgbClr val="D60093"/>
                </a:solidFill>
              </a:rPr>
              <a:t>« </a:t>
            </a:r>
            <a:r>
              <a:rPr lang="en-US" dirty="0" err="1">
                <a:solidFill>
                  <a:srgbClr val="00B050"/>
                </a:solidFill>
              </a:rPr>
              <a:t>gn</a:t>
            </a:r>
            <a:r>
              <a:rPr lang="fr-FR" dirty="0">
                <a:solidFill>
                  <a:srgbClr val="00B050"/>
                </a:solidFill>
              </a:rPr>
              <a:t> </a:t>
            </a:r>
            <a:r>
              <a:rPr lang="fr-FR" dirty="0">
                <a:solidFill>
                  <a:srgbClr val="D60093"/>
                </a:solidFill>
              </a:rPr>
              <a:t>»</a:t>
            </a:r>
          </a:p>
        </p:txBody>
      </p:sp>
      <p:sp>
        <p:nvSpPr>
          <p:cNvPr id="3" name="Content Placeholder 2"/>
          <p:cNvSpPr>
            <a:spLocks noGrp="1"/>
          </p:cNvSpPr>
          <p:nvPr>
            <p:ph idx="1"/>
          </p:nvPr>
        </p:nvSpPr>
        <p:spPr/>
        <p:txBody>
          <a:bodyPr/>
          <a:lstStyle/>
          <a:p>
            <a:pPr>
              <a:buNone/>
            </a:pPr>
            <a:r>
              <a:rPr lang="fr-FR" dirty="0"/>
              <a:t>    li</a:t>
            </a:r>
            <a:r>
              <a:rPr lang="fr-FR" dirty="0">
                <a:solidFill>
                  <a:srgbClr val="D60093"/>
                </a:solidFill>
              </a:rPr>
              <a:t>gn</a:t>
            </a:r>
            <a:r>
              <a:rPr lang="fr-FR" dirty="0"/>
              <a:t>e – ga</a:t>
            </a:r>
            <a:r>
              <a:rPr lang="fr-FR" dirty="0">
                <a:solidFill>
                  <a:srgbClr val="D60093"/>
                </a:solidFill>
              </a:rPr>
              <a:t>gn</a:t>
            </a:r>
            <a:r>
              <a:rPr lang="fr-FR" dirty="0"/>
              <a:t>e – pei</a:t>
            </a:r>
            <a:r>
              <a:rPr lang="fr-FR" dirty="0">
                <a:solidFill>
                  <a:srgbClr val="D60093"/>
                </a:solidFill>
              </a:rPr>
              <a:t>gn</a:t>
            </a:r>
            <a:r>
              <a:rPr lang="fr-FR" dirty="0"/>
              <a:t>e – soi</a:t>
            </a:r>
            <a:r>
              <a:rPr lang="fr-FR" dirty="0">
                <a:solidFill>
                  <a:srgbClr val="D60093"/>
                </a:solidFill>
              </a:rPr>
              <a:t>gn</a:t>
            </a:r>
            <a:r>
              <a:rPr lang="fr-FR" dirty="0"/>
              <a:t>er –bai</a:t>
            </a:r>
            <a:r>
              <a:rPr lang="fr-FR" dirty="0">
                <a:solidFill>
                  <a:srgbClr val="D60093"/>
                </a:solidFill>
              </a:rPr>
              <a:t>gn</a:t>
            </a:r>
            <a:r>
              <a:rPr lang="fr-FR" dirty="0"/>
              <a:t>er – arai</a:t>
            </a:r>
            <a:r>
              <a:rPr lang="fr-FR" dirty="0">
                <a:solidFill>
                  <a:srgbClr val="D60093"/>
                </a:solidFill>
              </a:rPr>
              <a:t>gn</a:t>
            </a:r>
            <a:r>
              <a:rPr lang="fr-FR" dirty="0"/>
              <a:t>ée – campa</a:t>
            </a:r>
            <a:r>
              <a:rPr lang="fr-FR" dirty="0">
                <a:solidFill>
                  <a:srgbClr val="D60093"/>
                </a:solidFill>
              </a:rPr>
              <a:t>gn</a:t>
            </a:r>
            <a:r>
              <a:rPr lang="fr-FR" dirty="0"/>
              <a:t>e. </a:t>
            </a:r>
          </a:p>
          <a:p>
            <a:pPr>
              <a:buNone/>
            </a:pPr>
            <a:r>
              <a:rPr lang="fr-FR" dirty="0"/>
              <a:t>– </a:t>
            </a:r>
            <a:r>
              <a:rPr lang="fr-FR" dirty="0">
                <a:solidFill>
                  <a:srgbClr val="0000FF"/>
                </a:solidFill>
              </a:rPr>
              <a:t>Regarde ce mi</a:t>
            </a:r>
            <a:r>
              <a:rPr lang="fr-FR" dirty="0">
                <a:solidFill>
                  <a:srgbClr val="D60093"/>
                </a:solidFill>
              </a:rPr>
              <a:t>gn</a:t>
            </a:r>
            <a:r>
              <a:rPr lang="fr-FR" dirty="0">
                <a:solidFill>
                  <a:srgbClr val="0000FF"/>
                </a:solidFill>
              </a:rPr>
              <a:t>on petit a</a:t>
            </a:r>
            <a:r>
              <a:rPr lang="fr-FR" dirty="0">
                <a:solidFill>
                  <a:srgbClr val="D60093"/>
                </a:solidFill>
              </a:rPr>
              <a:t>gn</a:t>
            </a:r>
            <a:r>
              <a:rPr lang="fr-FR" dirty="0">
                <a:solidFill>
                  <a:srgbClr val="0000FF"/>
                </a:solidFill>
              </a:rPr>
              <a:t>eau. </a:t>
            </a:r>
          </a:p>
          <a:p>
            <a:pPr>
              <a:buNone/>
            </a:pPr>
            <a:r>
              <a:rPr lang="fr-FR" dirty="0">
                <a:solidFill>
                  <a:srgbClr val="0000FF"/>
                </a:solidFill>
              </a:rPr>
              <a:t>– Lita s’est co</a:t>
            </a:r>
            <a:r>
              <a:rPr lang="fr-FR" dirty="0">
                <a:solidFill>
                  <a:srgbClr val="D60093"/>
                </a:solidFill>
              </a:rPr>
              <a:t>gn</a:t>
            </a:r>
            <a:r>
              <a:rPr lang="fr-FR" dirty="0">
                <a:solidFill>
                  <a:srgbClr val="0000FF"/>
                </a:solidFill>
              </a:rPr>
              <a:t>é le poi</a:t>
            </a:r>
            <a:r>
              <a:rPr lang="fr-FR" dirty="0">
                <a:solidFill>
                  <a:srgbClr val="D60093"/>
                </a:solidFill>
              </a:rPr>
              <a:t>gn</a:t>
            </a:r>
            <a:r>
              <a:rPr lang="fr-FR" dirty="0">
                <a:solidFill>
                  <a:srgbClr val="0000FF"/>
                </a:solidFill>
              </a:rPr>
              <a:t>et. </a:t>
            </a:r>
          </a:p>
          <a:p>
            <a:pPr>
              <a:buNone/>
            </a:pPr>
            <a:r>
              <a:rPr lang="fr-FR" dirty="0">
                <a:solidFill>
                  <a:srgbClr val="0000FF"/>
                </a:solidFill>
              </a:rPr>
              <a:t>– Les enfants se mettent en li</a:t>
            </a:r>
            <a:r>
              <a:rPr lang="fr-FR" dirty="0">
                <a:solidFill>
                  <a:srgbClr val="D60093"/>
                </a:solidFill>
              </a:rPr>
              <a:t>gn</a:t>
            </a:r>
            <a:r>
              <a:rPr lang="fr-FR" dirty="0">
                <a:solidFill>
                  <a:srgbClr val="0000FF"/>
                </a:solidFill>
              </a:rPr>
              <a:t>e, avant le départ pour la monta</a:t>
            </a:r>
            <a:r>
              <a:rPr lang="fr-FR" dirty="0">
                <a:solidFill>
                  <a:srgbClr val="D60093"/>
                </a:solidFill>
              </a:rPr>
              <a:t>gn</a:t>
            </a:r>
            <a:r>
              <a:rPr lang="fr-FR" dirty="0">
                <a:solidFill>
                  <a:srgbClr val="0000FF"/>
                </a:solidFill>
              </a:rPr>
              <a:t>e. </a:t>
            </a:r>
          </a:p>
          <a:p>
            <a:pPr>
              <a:buNone/>
            </a:pPr>
            <a:r>
              <a:rPr lang="fr-FR" dirty="0">
                <a:solidFill>
                  <a:srgbClr val="0000FF"/>
                </a:solidFill>
              </a:rPr>
              <a:t>– </a:t>
            </a:r>
            <a:r>
              <a:rPr lang="fr-FR" dirty="0" err="1">
                <a:solidFill>
                  <a:srgbClr val="0000FF"/>
                </a:solidFill>
              </a:rPr>
              <a:t>Jao</a:t>
            </a:r>
            <a:r>
              <a:rPr lang="fr-FR" dirty="0">
                <a:solidFill>
                  <a:srgbClr val="0000FF"/>
                </a:solidFill>
              </a:rPr>
              <a:t> va pêcher à la li</a:t>
            </a:r>
            <a:r>
              <a:rPr lang="fr-FR" dirty="0">
                <a:solidFill>
                  <a:srgbClr val="D60093"/>
                </a:solidFill>
              </a:rPr>
              <a:t>gn</a:t>
            </a:r>
            <a:r>
              <a:rPr lang="fr-FR" dirty="0">
                <a:solidFill>
                  <a:srgbClr val="0000FF"/>
                </a:solidFill>
              </a:rPr>
              <a:t>e.</a:t>
            </a:r>
            <a:endParaRPr lang="en-US" dirty="0">
              <a:solidFill>
                <a:srgbClr val="0000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La </a:t>
            </a:r>
            <a:r>
              <a:rPr lang="en-US" dirty="0" err="1">
                <a:solidFill>
                  <a:srgbClr val="0070C0"/>
                </a:solidFill>
              </a:rPr>
              <a:t>prononciation</a:t>
            </a:r>
            <a:r>
              <a:rPr lang="en-US" dirty="0">
                <a:solidFill>
                  <a:srgbClr val="0070C0"/>
                </a:solidFill>
              </a:rPr>
              <a:t> </a:t>
            </a:r>
            <a:r>
              <a:rPr lang="fr-FR" dirty="0">
                <a:solidFill>
                  <a:srgbClr val="D60093"/>
                </a:solidFill>
              </a:rPr>
              <a:t>«</a:t>
            </a:r>
            <a:r>
              <a:rPr lang="en-US" dirty="0">
                <a:solidFill>
                  <a:srgbClr val="00B050"/>
                </a:solidFill>
              </a:rPr>
              <a:t>c</a:t>
            </a:r>
            <a:r>
              <a:rPr lang="fr-FR" dirty="0">
                <a:solidFill>
                  <a:srgbClr val="D60093"/>
                </a:solidFill>
              </a:rPr>
              <a:t>» «</a:t>
            </a:r>
            <a:r>
              <a:rPr lang="en-US" dirty="0">
                <a:solidFill>
                  <a:srgbClr val="00B050"/>
                </a:solidFill>
              </a:rPr>
              <a:t>k</a:t>
            </a:r>
            <a:r>
              <a:rPr lang="fr-FR" dirty="0">
                <a:solidFill>
                  <a:srgbClr val="D60093"/>
                </a:solidFill>
              </a:rPr>
              <a:t>» </a:t>
            </a:r>
            <a:r>
              <a:rPr lang="fr-FR" sz="3600" dirty="0">
                <a:solidFill>
                  <a:srgbClr val="D60093"/>
                </a:solidFill>
              </a:rPr>
              <a:t>et</a:t>
            </a:r>
            <a:r>
              <a:rPr lang="fr-FR" dirty="0">
                <a:solidFill>
                  <a:srgbClr val="D60093"/>
                </a:solidFill>
              </a:rPr>
              <a:t>«</a:t>
            </a:r>
            <a:r>
              <a:rPr lang="en-US" dirty="0" err="1">
                <a:solidFill>
                  <a:srgbClr val="00B050"/>
                </a:solidFill>
              </a:rPr>
              <a:t>qu</a:t>
            </a:r>
            <a:r>
              <a:rPr lang="fr-FR" dirty="0">
                <a:solidFill>
                  <a:srgbClr val="D60093"/>
                </a:solidFill>
              </a:rPr>
              <a:t>»</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0000FF"/>
                </a:solidFill>
              </a:rPr>
              <a:t>ca, ka, qua </a:t>
            </a:r>
            <a:r>
              <a:rPr lang="en-US" sz="2400" dirty="0">
                <a:solidFill>
                  <a:srgbClr val="0000FF"/>
                </a:solidFill>
                <a:sym typeface="Wingdings" pitchFamily="2" charset="2"/>
              </a:rPr>
              <a:t></a:t>
            </a:r>
            <a:r>
              <a:rPr lang="en-US" dirty="0">
                <a:solidFill>
                  <a:srgbClr val="0000FF"/>
                </a:solidFill>
              </a:rPr>
              <a:t>le son </a:t>
            </a:r>
            <a:r>
              <a:rPr lang="en-US" dirty="0">
                <a:solidFill>
                  <a:srgbClr val="FF0000"/>
                </a:solidFill>
              </a:rPr>
              <a:t>[k]</a:t>
            </a:r>
            <a:r>
              <a:rPr lang="en-US" dirty="0"/>
              <a:t> </a:t>
            </a:r>
          </a:p>
          <a:p>
            <a:r>
              <a:rPr lang="en-US" dirty="0">
                <a:solidFill>
                  <a:srgbClr val="FF0000"/>
                </a:solidFill>
              </a:rPr>
              <a:t>ca</a:t>
            </a:r>
            <a:r>
              <a:rPr lang="en-US" dirty="0"/>
              <a:t> </a:t>
            </a:r>
            <a:r>
              <a:rPr lang="en-US" sz="2400" dirty="0">
                <a:sym typeface="Wingdings" pitchFamily="2" charset="2"/>
              </a:rPr>
              <a:t></a:t>
            </a:r>
            <a:r>
              <a:rPr lang="en-US" dirty="0">
                <a:sym typeface="Wingdings" pitchFamily="2" charset="2"/>
              </a:rPr>
              <a:t> </a:t>
            </a:r>
            <a:r>
              <a:rPr lang="en-US" dirty="0" err="1">
                <a:sym typeface="Wingdings" pitchFamily="2" charset="2"/>
              </a:rPr>
              <a:t>Exemples</a:t>
            </a:r>
            <a:r>
              <a:rPr lang="en-US" dirty="0">
                <a:sym typeface="Wingdings" pitchFamily="2" charset="2"/>
              </a:rPr>
              <a:t>:</a:t>
            </a:r>
            <a:r>
              <a:rPr lang="en-US" dirty="0"/>
              <a:t> </a:t>
            </a:r>
            <a:r>
              <a:rPr lang="en-US" dirty="0" err="1">
                <a:solidFill>
                  <a:srgbClr val="FF0000"/>
                </a:solidFill>
              </a:rPr>
              <a:t>ca</a:t>
            </a:r>
            <a:r>
              <a:rPr lang="en-US" dirty="0" err="1"/>
              <a:t>mpagne</a:t>
            </a:r>
            <a:r>
              <a:rPr lang="en-US" dirty="0"/>
              <a:t>, </a:t>
            </a:r>
            <a:r>
              <a:rPr lang="en-US" dirty="0">
                <a:solidFill>
                  <a:srgbClr val="FF0000"/>
                </a:solidFill>
              </a:rPr>
              <a:t>ca</a:t>
            </a:r>
            <a:r>
              <a:rPr lang="en-US" dirty="0"/>
              <a:t>sserole, </a:t>
            </a:r>
            <a:r>
              <a:rPr lang="en-US" dirty="0" err="1">
                <a:solidFill>
                  <a:srgbClr val="FF0000"/>
                </a:solidFill>
              </a:rPr>
              <a:t>ca</a:t>
            </a:r>
            <a:r>
              <a:rPr lang="en-US" dirty="0" err="1"/>
              <a:t>pitale</a:t>
            </a:r>
            <a:endParaRPr lang="en-US" dirty="0"/>
          </a:p>
          <a:p>
            <a:r>
              <a:rPr lang="en-US" dirty="0">
                <a:solidFill>
                  <a:srgbClr val="FF0000"/>
                </a:solidFill>
              </a:rPr>
              <a:t>cu</a:t>
            </a:r>
            <a:r>
              <a:rPr lang="en-US" dirty="0"/>
              <a:t> </a:t>
            </a:r>
            <a:r>
              <a:rPr lang="en-US" sz="2400" dirty="0">
                <a:sym typeface="Wingdings" pitchFamily="2" charset="2"/>
              </a:rPr>
              <a:t></a:t>
            </a:r>
            <a:r>
              <a:rPr lang="en-US" dirty="0">
                <a:sym typeface="Wingdings" pitchFamily="2" charset="2"/>
              </a:rPr>
              <a:t> </a:t>
            </a:r>
            <a:r>
              <a:rPr lang="en-US" dirty="0" err="1">
                <a:sym typeface="Wingdings" pitchFamily="2" charset="2"/>
              </a:rPr>
              <a:t>Exemples</a:t>
            </a:r>
            <a:r>
              <a:rPr lang="en-US" dirty="0">
                <a:sym typeface="Wingdings" pitchFamily="2" charset="2"/>
              </a:rPr>
              <a:t>:</a:t>
            </a:r>
            <a:r>
              <a:rPr lang="en-US" dirty="0"/>
              <a:t> </a:t>
            </a:r>
            <a:r>
              <a:rPr lang="en-US" dirty="0" err="1">
                <a:solidFill>
                  <a:srgbClr val="FF0000"/>
                </a:solidFill>
              </a:rPr>
              <a:t>cu</a:t>
            </a:r>
            <a:r>
              <a:rPr lang="en-US" dirty="0" err="1"/>
              <a:t>vette</a:t>
            </a:r>
            <a:r>
              <a:rPr lang="en-US" dirty="0"/>
              <a:t>, </a:t>
            </a:r>
            <a:r>
              <a:rPr lang="en-US" dirty="0">
                <a:solidFill>
                  <a:srgbClr val="FF0000"/>
                </a:solidFill>
              </a:rPr>
              <a:t>cu</a:t>
            </a:r>
            <a:r>
              <a:rPr lang="en-US" dirty="0"/>
              <a:t>isine </a:t>
            </a:r>
          </a:p>
          <a:p>
            <a:r>
              <a:rPr lang="en-US" dirty="0">
                <a:solidFill>
                  <a:srgbClr val="FF0000"/>
                </a:solidFill>
              </a:rPr>
              <a:t>co</a:t>
            </a:r>
            <a:r>
              <a:rPr lang="en-US" dirty="0"/>
              <a:t> </a:t>
            </a:r>
            <a:r>
              <a:rPr lang="en-US" sz="2400" dirty="0">
                <a:sym typeface="Wingdings" pitchFamily="2" charset="2"/>
              </a:rPr>
              <a:t></a:t>
            </a:r>
            <a:r>
              <a:rPr lang="en-US" dirty="0">
                <a:sym typeface="Wingdings" pitchFamily="2" charset="2"/>
              </a:rPr>
              <a:t> </a:t>
            </a:r>
            <a:r>
              <a:rPr lang="en-US" dirty="0" err="1">
                <a:sym typeface="Wingdings" pitchFamily="2" charset="2"/>
              </a:rPr>
              <a:t>Exemples</a:t>
            </a:r>
            <a:r>
              <a:rPr lang="en-US" dirty="0">
                <a:sym typeface="Wingdings" pitchFamily="2" charset="2"/>
              </a:rPr>
              <a:t>:</a:t>
            </a:r>
            <a:r>
              <a:rPr lang="en-US" dirty="0"/>
              <a:t> </a:t>
            </a:r>
            <a:r>
              <a:rPr lang="en-US" dirty="0">
                <a:solidFill>
                  <a:srgbClr val="FF0000"/>
                </a:solidFill>
              </a:rPr>
              <a:t>co</a:t>
            </a:r>
            <a:r>
              <a:rPr lang="en-US" dirty="0"/>
              <a:t>bra, </a:t>
            </a:r>
            <a:r>
              <a:rPr lang="en-US" dirty="0" err="1">
                <a:solidFill>
                  <a:srgbClr val="FF0000"/>
                </a:solidFill>
              </a:rPr>
              <a:t>co</a:t>
            </a:r>
            <a:r>
              <a:rPr lang="en-US" dirty="0" err="1"/>
              <a:t>chon</a:t>
            </a:r>
            <a:r>
              <a:rPr lang="en-US" dirty="0"/>
              <a:t> </a:t>
            </a:r>
          </a:p>
          <a:p>
            <a:r>
              <a:rPr lang="en-US" dirty="0">
                <a:solidFill>
                  <a:srgbClr val="FF0000"/>
                </a:solidFill>
              </a:rPr>
              <a:t>c + </a:t>
            </a:r>
            <a:r>
              <a:rPr lang="en-US" dirty="0" err="1">
                <a:solidFill>
                  <a:srgbClr val="FF0000"/>
                </a:solidFill>
              </a:rPr>
              <a:t>consonne</a:t>
            </a:r>
            <a:r>
              <a:rPr lang="en-US" dirty="0">
                <a:solidFill>
                  <a:srgbClr val="FF0000"/>
                </a:solidFill>
              </a:rPr>
              <a:t> </a:t>
            </a:r>
            <a:r>
              <a:rPr lang="en-US" sz="2400" dirty="0">
                <a:sym typeface="Wingdings" pitchFamily="2" charset="2"/>
              </a:rPr>
              <a:t></a:t>
            </a:r>
            <a:r>
              <a:rPr lang="en-US" dirty="0">
                <a:sym typeface="Wingdings" pitchFamily="2" charset="2"/>
              </a:rPr>
              <a:t> </a:t>
            </a:r>
            <a:r>
              <a:rPr lang="en-US" dirty="0" err="1">
                <a:solidFill>
                  <a:srgbClr val="FF0000"/>
                </a:solidFill>
              </a:rPr>
              <a:t>cli</a:t>
            </a:r>
            <a:r>
              <a:rPr lang="en-US" dirty="0" err="1"/>
              <a:t>mat</a:t>
            </a:r>
            <a:r>
              <a:rPr lang="en-US" dirty="0"/>
              <a:t>, </a:t>
            </a:r>
            <a:r>
              <a:rPr lang="en-US" dirty="0" err="1">
                <a:solidFill>
                  <a:srgbClr val="FF0000"/>
                </a:solidFill>
              </a:rPr>
              <a:t>cré</a:t>
            </a:r>
            <a:r>
              <a:rPr lang="en-US" dirty="0" err="1"/>
              <a:t>ation</a:t>
            </a:r>
            <a:r>
              <a:rPr lang="en-US" dirty="0"/>
              <a:t>, </a:t>
            </a:r>
            <a:r>
              <a:rPr lang="en-US" dirty="0" err="1">
                <a:solidFill>
                  <a:srgbClr val="FF0000"/>
                </a:solidFill>
              </a:rPr>
              <a:t>cla</a:t>
            </a:r>
            <a:r>
              <a:rPr lang="en-US" dirty="0" err="1"/>
              <a:t>ssement</a:t>
            </a:r>
            <a:r>
              <a:rPr lang="en-US" dirty="0"/>
              <a:t>, </a:t>
            </a:r>
            <a:r>
              <a:rPr lang="en-US" dirty="0" err="1">
                <a:solidFill>
                  <a:srgbClr val="FF0000"/>
                </a:solidFill>
              </a:rPr>
              <a:t>cre</a:t>
            </a:r>
            <a:r>
              <a:rPr lang="en-US" dirty="0" err="1"/>
              <a:t>vette</a:t>
            </a:r>
            <a:r>
              <a:rPr lang="en-US" dirty="0"/>
              <a:t>, </a:t>
            </a:r>
            <a:r>
              <a:rPr lang="en-US" dirty="0">
                <a:solidFill>
                  <a:srgbClr val="FF0000"/>
                </a:solidFill>
              </a:rPr>
              <a:t>co</a:t>
            </a:r>
            <a:r>
              <a:rPr lang="en-US" dirty="0"/>
              <a:t>rrection </a:t>
            </a:r>
          </a:p>
          <a:p>
            <a:r>
              <a:rPr lang="en-US" dirty="0">
                <a:solidFill>
                  <a:srgbClr val="FF0000"/>
                </a:solidFill>
              </a:rPr>
              <a:t>k </a:t>
            </a:r>
            <a:r>
              <a:rPr lang="en-US" sz="2400" dirty="0">
                <a:sym typeface="Wingdings" pitchFamily="2" charset="2"/>
              </a:rPr>
              <a:t></a:t>
            </a:r>
            <a:r>
              <a:rPr lang="en-US" dirty="0">
                <a:sym typeface="Wingdings" pitchFamily="2" charset="2"/>
              </a:rPr>
              <a:t> </a:t>
            </a:r>
            <a:r>
              <a:rPr lang="en-US" dirty="0" err="1">
                <a:solidFill>
                  <a:srgbClr val="FF0000"/>
                </a:solidFill>
              </a:rPr>
              <a:t>ki</a:t>
            </a:r>
            <a:r>
              <a:rPr lang="en-US" dirty="0" err="1"/>
              <a:t>lomètre</a:t>
            </a:r>
            <a:r>
              <a:rPr lang="en-US" dirty="0"/>
              <a:t>, </a:t>
            </a:r>
            <a:r>
              <a:rPr lang="en-US" dirty="0">
                <a:solidFill>
                  <a:srgbClr val="FF0000"/>
                </a:solidFill>
              </a:rPr>
              <a:t>ka</a:t>
            </a:r>
            <a:r>
              <a:rPr lang="en-US" dirty="0"/>
              <a:t>ki, </a:t>
            </a:r>
            <a:r>
              <a:rPr lang="en-US" dirty="0" err="1">
                <a:solidFill>
                  <a:srgbClr val="FF0000"/>
                </a:solidFill>
              </a:rPr>
              <a:t>ké</a:t>
            </a:r>
            <a:r>
              <a:rPr lang="en-US" dirty="0" err="1"/>
              <a:t>rosène</a:t>
            </a:r>
            <a:r>
              <a:rPr lang="en-US" dirty="0"/>
              <a:t> </a:t>
            </a:r>
          </a:p>
          <a:p>
            <a:r>
              <a:rPr lang="en-US" dirty="0" err="1">
                <a:solidFill>
                  <a:srgbClr val="FF0000"/>
                </a:solidFill>
              </a:rPr>
              <a:t>qu</a:t>
            </a:r>
            <a:r>
              <a:rPr lang="en-US" dirty="0"/>
              <a:t> </a:t>
            </a:r>
            <a:r>
              <a:rPr lang="en-US" sz="2400" dirty="0">
                <a:sym typeface="Wingdings" pitchFamily="2" charset="2"/>
              </a:rPr>
              <a:t></a:t>
            </a:r>
            <a:r>
              <a:rPr lang="en-US" dirty="0">
                <a:sym typeface="Wingdings" pitchFamily="2" charset="2"/>
              </a:rPr>
              <a:t> </a:t>
            </a:r>
            <a:r>
              <a:rPr lang="en-US" dirty="0" err="1"/>
              <a:t>co</a:t>
            </a:r>
            <a:r>
              <a:rPr lang="en-US" dirty="0" err="1">
                <a:solidFill>
                  <a:srgbClr val="FF0000"/>
                </a:solidFill>
              </a:rPr>
              <a:t>qui</a:t>
            </a:r>
            <a:r>
              <a:rPr lang="en-US" dirty="0" err="1"/>
              <a:t>llage</a:t>
            </a:r>
            <a:r>
              <a:rPr lang="en-US" dirty="0"/>
              <a:t>, </a:t>
            </a:r>
            <a:r>
              <a:rPr lang="en-US" dirty="0" err="1">
                <a:solidFill>
                  <a:srgbClr val="FF0000"/>
                </a:solidFill>
              </a:rPr>
              <a:t>que</a:t>
            </a:r>
            <a:r>
              <a:rPr lang="en-US" dirty="0"/>
              <a:t>, </a:t>
            </a:r>
            <a:r>
              <a:rPr lang="en-US" dirty="0" err="1">
                <a:solidFill>
                  <a:srgbClr val="FF0000"/>
                </a:solidFill>
              </a:rPr>
              <a:t>qua</a:t>
            </a:r>
            <a:r>
              <a:rPr lang="en-US" dirty="0" err="1"/>
              <a:t>lité</a:t>
            </a:r>
            <a:r>
              <a:rPr lang="en-US" dirty="0"/>
              <a:t>, </a:t>
            </a:r>
            <a:r>
              <a:rPr lang="en-US" dirty="0">
                <a:solidFill>
                  <a:srgbClr val="FF0000"/>
                </a:solidFill>
              </a:rPr>
              <a:t>quo</a:t>
            </a:r>
            <a:r>
              <a:rPr lang="en-US" dirty="0"/>
              <a:t>tient, </a:t>
            </a:r>
            <a:r>
              <a:rPr lang="en-US" dirty="0" err="1"/>
              <a:t>pi</a:t>
            </a:r>
            <a:r>
              <a:rPr lang="en-US" dirty="0" err="1">
                <a:solidFill>
                  <a:srgbClr val="FF0000"/>
                </a:solidFill>
              </a:rPr>
              <a:t>quer</a:t>
            </a:r>
            <a:endParaRPr lang="en-US"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La </a:t>
            </a:r>
            <a:r>
              <a:rPr lang="en-US" dirty="0" err="1">
                <a:solidFill>
                  <a:srgbClr val="0000FF"/>
                </a:solidFill>
              </a:rPr>
              <a:t>prononciation</a:t>
            </a:r>
            <a:r>
              <a:rPr lang="en-US" dirty="0">
                <a:solidFill>
                  <a:srgbClr val="0000FF"/>
                </a:solidFill>
              </a:rPr>
              <a:t> de </a:t>
            </a:r>
            <a:r>
              <a:rPr lang="fr-FR" dirty="0">
                <a:solidFill>
                  <a:srgbClr val="D60093"/>
                </a:solidFill>
              </a:rPr>
              <a:t>«</a:t>
            </a:r>
            <a:r>
              <a:rPr lang="en-US" dirty="0">
                <a:solidFill>
                  <a:srgbClr val="00B050"/>
                </a:solidFill>
              </a:rPr>
              <a:t>œ</a:t>
            </a:r>
            <a:r>
              <a:rPr lang="fr-FR" dirty="0">
                <a:solidFill>
                  <a:srgbClr val="D60093"/>
                </a:solidFill>
              </a:rPr>
              <a:t>»</a:t>
            </a:r>
            <a:endParaRPr lang="fr-FR" dirty="0">
              <a:solidFill>
                <a:srgbClr val="FF0000"/>
              </a:solidFill>
            </a:endParaRPr>
          </a:p>
        </p:txBody>
      </p:sp>
      <p:sp>
        <p:nvSpPr>
          <p:cNvPr id="3" name="Content Placeholder 2"/>
          <p:cNvSpPr>
            <a:spLocks noGrp="1"/>
          </p:cNvSpPr>
          <p:nvPr>
            <p:ph idx="1"/>
          </p:nvPr>
        </p:nvSpPr>
        <p:spPr/>
        <p:txBody>
          <a:bodyPr/>
          <a:lstStyle/>
          <a:p>
            <a:r>
              <a:rPr lang="en-US" dirty="0" err="1">
                <a:solidFill>
                  <a:srgbClr val="D60093"/>
                </a:solidFill>
              </a:rPr>
              <a:t>œufs</a:t>
            </a:r>
            <a:r>
              <a:rPr lang="en-US" dirty="0">
                <a:solidFill>
                  <a:srgbClr val="D60093"/>
                </a:solidFill>
              </a:rPr>
              <a:t>, </a:t>
            </a:r>
          </a:p>
          <a:p>
            <a:r>
              <a:rPr lang="en-US" dirty="0" err="1">
                <a:solidFill>
                  <a:srgbClr val="D60093"/>
                </a:solidFill>
              </a:rPr>
              <a:t>nœud</a:t>
            </a:r>
            <a:r>
              <a:rPr lang="en-US" dirty="0">
                <a:solidFill>
                  <a:srgbClr val="D60093"/>
                </a:solidFill>
              </a:rPr>
              <a:t>, </a:t>
            </a:r>
          </a:p>
          <a:p>
            <a:r>
              <a:rPr lang="en-US" dirty="0" err="1">
                <a:solidFill>
                  <a:srgbClr val="D60093"/>
                </a:solidFill>
              </a:rPr>
              <a:t>bœufs</a:t>
            </a:r>
            <a:r>
              <a:rPr lang="en-US" dirty="0">
                <a:solidFill>
                  <a:srgbClr val="D60093"/>
                </a:solidFill>
              </a:rPr>
              <a:t>,</a:t>
            </a:r>
          </a:p>
          <a:p>
            <a:r>
              <a:rPr lang="en-US" dirty="0" err="1">
                <a:solidFill>
                  <a:srgbClr val="D60093"/>
                </a:solidFill>
              </a:rPr>
              <a:t>sœur</a:t>
            </a:r>
            <a:endParaRPr lang="en-US" dirty="0">
              <a:solidFill>
                <a:srgbClr val="D60093"/>
              </a:solidFill>
            </a:endParaRPr>
          </a:p>
          <a:p>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60093"/>
                </a:solidFill>
              </a:rPr>
              <a:t>Les </a:t>
            </a:r>
            <a:r>
              <a:rPr lang="en-US" dirty="0" err="1">
                <a:solidFill>
                  <a:srgbClr val="D60093"/>
                </a:solidFill>
              </a:rPr>
              <a:t>homonymes</a:t>
            </a:r>
            <a:r>
              <a:rPr lang="en-US" dirty="0"/>
              <a:t/>
            </a:r>
            <a:br>
              <a:rPr lang="en-US" dirty="0"/>
            </a:br>
            <a:endParaRPr lang="en-US" dirty="0"/>
          </a:p>
        </p:txBody>
      </p:sp>
      <p:sp>
        <p:nvSpPr>
          <p:cNvPr id="3" name="Content Placeholder 2"/>
          <p:cNvSpPr>
            <a:spLocks noGrp="1"/>
          </p:cNvSpPr>
          <p:nvPr>
            <p:ph idx="1"/>
          </p:nvPr>
        </p:nvSpPr>
        <p:spPr/>
        <p:txBody>
          <a:bodyPr/>
          <a:lstStyle/>
          <a:p>
            <a:pPr>
              <a:buNone/>
            </a:pPr>
            <a:r>
              <a:rPr lang="en-US" dirty="0" err="1"/>
              <a:t>Définition:des</a:t>
            </a:r>
            <a:r>
              <a:rPr lang="en-US" dirty="0"/>
              <a:t> </a:t>
            </a:r>
            <a:r>
              <a:rPr lang="en-US" dirty="0" err="1"/>
              <a:t>mots</a:t>
            </a:r>
            <a:r>
              <a:rPr lang="en-US" dirty="0"/>
              <a:t> </a:t>
            </a:r>
            <a:r>
              <a:rPr lang="en-US" dirty="0" err="1"/>
              <a:t>identiques</a:t>
            </a:r>
            <a:r>
              <a:rPr lang="en-US" dirty="0"/>
              <a:t> par:</a:t>
            </a:r>
          </a:p>
          <a:p>
            <a:r>
              <a:rPr lang="fr-FR" dirty="0"/>
              <a:t>le son (« </a:t>
            </a:r>
            <a:r>
              <a:rPr lang="fr-FR" dirty="0">
                <a:solidFill>
                  <a:srgbClr val="FF0000"/>
                </a:solidFill>
              </a:rPr>
              <a:t>homophones</a:t>
            </a:r>
            <a:r>
              <a:rPr lang="fr-FR" dirty="0"/>
              <a:t> ») ou la</a:t>
            </a:r>
          </a:p>
          <a:p>
            <a:r>
              <a:rPr lang="en-US" dirty="0" err="1"/>
              <a:t>graphie</a:t>
            </a:r>
            <a:r>
              <a:rPr lang="en-US" dirty="0"/>
              <a:t> (« </a:t>
            </a:r>
            <a:r>
              <a:rPr lang="en-US" dirty="0" err="1">
                <a:solidFill>
                  <a:srgbClr val="0000FF"/>
                </a:solidFill>
              </a:rPr>
              <a:t>homographes</a:t>
            </a:r>
            <a:r>
              <a:rPr lang="en-US" dirty="0"/>
              <a:t> ») </a:t>
            </a:r>
          </a:p>
          <a:p>
            <a:pPr>
              <a:buNone/>
            </a:pPr>
            <a:r>
              <a:rPr lang="en-US" dirty="0" err="1">
                <a:solidFill>
                  <a:srgbClr val="D60093"/>
                </a:solidFill>
              </a:rPr>
              <a:t>mais</a:t>
            </a:r>
            <a:r>
              <a:rPr lang="en-US" dirty="0">
                <a:solidFill>
                  <a:srgbClr val="D60093"/>
                </a:solidFill>
              </a:rPr>
              <a:t> avec un </a:t>
            </a:r>
            <a:r>
              <a:rPr lang="en-US" dirty="0" err="1">
                <a:solidFill>
                  <a:srgbClr val="D60093"/>
                </a:solidFill>
              </a:rPr>
              <a:t>sens</a:t>
            </a:r>
            <a:r>
              <a:rPr lang="en-US" dirty="0">
                <a:solidFill>
                  <a:srgbClr val="D60093"/>
                </a:solidFill>
              </a:rPr>
              <a:t> </a:t>
            </a:r>
            <a:r>
              <a:rPr lang="en-US" dirty="0" err="1">
                <a:solidFill>
                  <a:srgbClr val="D60093"/>
                </a:solidFill>
              </a:rPr>
              <a:t>différent</a:t>
            </a:r>
            <a:endParaRPr lang="en-US" dirty="0">
              <a:solidFill>
                <a:srgbClr val="D60093"/>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9900"/>
                </a:solidFill>
              </a:rPr>
              <a:t>Les </a:t>
            </a:r>
            <a:r>
              <a:rPr lang="en-US" dirty="0" err="1">
                <a:solidFill>
                  <a:srgbClr val="009900"/>
                </a:solidFill>
              </a:rPr>
              <a:t>homonymes</a:t>
            </a:r>
            <a:r>
              <a:rPr lang="en-US" dirty="0">
                <a:solidFill>
                  <a:srgbClr val="009900"/>
                </a:solidFill>
              </a:rPr>
              <a:t/>
            </a:r>
            <a:br>
              <a:rPr lang="en-US" dirty="0">
                <a:solidFill>
                  <a:srgbClr val="009900"/>
                </a:solidFill>
              </a:rPr>
            </a:br>
            <a:endParaRPr lang="en-US" dirty="0">
              <a:solidFill>
                <a:srgbClr val="009900"/>
              </a:solidFill>
            </a:endParaRPr>
          </a:p>
        </p:txBody>
      </p:sp>
      <p:sp>
        <p:nvSpPr>
          <p:cNvPr id="3" name="Content Placeholder 2"/>
          <p:cNvSpPr>
            <a:spLocks noGrp="1"/>
          </p:cNvSpPr>
          <p:nvPr>
            <p:ph idx="1"/>
          </p:nvPr>
        </p:nvSpPr>
        <p:spPr/>
        <p:txBody>
          <a:bodyPr/>
          <a:lstStyle/>
          <a:p>
            <a:pPr>
              <a:buNone/>
            </a:pPr>
            <a:r>
              <a:rPr lang="en-US" dirty="0" err="1">
                <a:solidFill>
                  <a:srgbClr val="0000FF"/>
                </a:solidFill>
              </a:rPr>
              <a:t>Exemples</a:t>
            </a:r>
            <a:r>
              <a:rPr lang="en-US" dirty="0"/>
              <a:t> :</a:t>
            </a:r>
          </a:p>
          <a:p>
            <a:pPr>
              <a:buNone/>
            </a:pPr>
            <a:r>
              <a:rPr lang="en-US" dirty="0"/>
              <a:t>– </a:t>
            </a:r>
            <a:r>
              <a:rPr lang="en-US" dirty="0">
                <a:solidFill>
                  <a:schemeClr val="accent6">
                    <a:lumMod val="75000"/>
                  </a:schemeClr>
                </a:solidFill>
              </a:rPr>
              <a:t>Cent, sans, sang</a:t>
            </a:r>
          </a:p>
          <a:p>
            <a:pPr>
              <a:buNone/>
            </a:pPr>
            <a:r>
              <a:rPr lang="en-US" dirty="0"/>
              <a:t>– </a:t>
            </a:r>
            <a:r>
              <a:rPr lang="en-US" dirty="0" err="1">
                <a:solidFill>
                  <a:srgbClr val="7030A0"/>
                </a:solidFill>
              </a:rPr>
              <a:t>Mer</a:t>
            </a:r>
            <a:r>
              <a:rPr lang="en-US" dirty="0">
                <a:solidFill>
                  <a:srgbClr val="7030A0"/>
                </a:solidFill>
              </a:rPr>
              <a:t>, </a:t>
            </a:r>
            <a:r>
              <a:rPr lang="en-US" dirty="0" err="1">
                <a:solidFill>
                  <a:srgbClr val="7030A0"/>
                </a:solidFill>
              </a:rPr>
              <a:t>mère</a:t>
            </a:r>
            <a:r>
              <a:rPr lang="en-US" dirty="0">
                <a:solidFill>
                  <a:srgbClr val="7030A0"/>
                </a:solidFill>
              </a:rPr>
              <a:t>, </a:t>
            </a:r>
            <a:r>
              <a:rPr lang="en-US" dirty="0" err="1">
                <a:solidFill>
                  <a:srgbClr val="7030A0"/>
                </a:solidFill>
              </a:rPr>
              <a:t>maire</a:t>
            </a:r>
            <a:endParaRPr lang="en-US" dirty="0">
              <a:solidFill>
                <a:srgbClr val="7030A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C00000"/>
                </a:solidFill>
              </a:rPr>
              <a:t>Homophones</a:t>
            </a:r>
          </a:p>
        </p:txBody>
      </p:sp>
      <p:sp>
        <p:nvSpPr>
          <p:cNvPr id="3" name="Content Placeholder 2"/>
          <p:cNvSpPr>
            <a:spLocks noGrp="1"/>
          </p:cNvSpPr>
          <p:nvPr>
            <p:ph idx="1"/>
          </p:nvPr>
        </p:nvSpPr>
        <p:spPr>
          <a:xfrm>
            <a:off x="457200" y="3048000"/>
            <a:ext cx="8229600" cy="3078163"/>
          </a:xfrm>
        </p:spPr>
        <p:txBody>
          <a:bodyPr/>
          <a:lstStyle/>
          <a:p>
            <a:pPr>
              <a:buNone/>
            </a:pPr>
            <a:r>
              <a:rPr lang="en-US" dirty="0"/>
              <a:t>4 </a:t>
            </a:r>
            <a:r>
              <a:rPr lang="en-US" dirty="0" err="1"/>
              <a:t>mots</a:t>
            </a:r>
            <a:r>
              <a:rPr lang="en-US" dirty="0"/>
              <a:t> </a:t>
            </a:r>
            <a:r>
              <a:rPr lang="en-US" dirty="0" err="1"/>
              <a:t>différents</a:t>
            </a:r>
            <a:endParaRPr lang="en-US" dirty="0"/>
          </a:p>
          <a:p>
            <a:r>
              <a:rPr lang="en-US" dirty="0">
                <a:solidFill>
                  <a:srgbClr val="FF0000"/>
                </a:solidFill>
              </a:rPr>
              <a:t>– </a:t>
            </a:r>
            <a:r>
              <a:rPr lang="en-US" dirty="0" err="1">
                <a:solidFill>
                  <a:srgbClr val="FF0000"/>
                </a:solidFill>
              </a:rPr>
              <a:t>Ver</a:t>
            </a:r>
            <a:r>
              <a:rPr lang="en-US" dirty="0">
                <a:solidFill>
                  <a:srgbClr val="FF0000"/>
                </a:solidFill>
              </a:rPr>
              <a:t> (animal)</a:t>
            </a:r>
          </a:p>
          <a:p>
            <a:r>
              <a:rPr lang="en-US" dirty="0">
                <a:solidFill>
                  <a:srgbClr val="FF0000"/>
                </a:solidFill>
              </a:rPr>
              <a:t>– </a:t>
            </a:r>
            <a:r>
              <a:rPr lang="en-US" dirty="0" err="1">
                <a:solidFill>
                  <a:srgbClr val="FF0000"/>
                </a:solidFill>
              </a:rPr>
              <a:t>Vert</a:t>
            </a:r>
            <a:r>
              <a:rPr lang="en-US" dirty="0">
                <a:solidFill>
                  <a:srgbClr val="FF0000"/>
                </a:solidFill>
              </a:rPr>
              <a:t> (</a:t>
            </a:r>
            <a:r>
              <a:rPr lang="en-US" dirty="0" err="1">
                <a:solidFill>
                  <a:srgbClr val="FF0000"/>
                </a:solidFill>
              </a:rPr>
              <a:t>couleur</a:t>
            </a:r>
            <a:r>
              <a:rPr lang="en-US" dirty="0">
                <a:solidFill>
                  <a:srgbClr val="FF0000"/>
                </a:solidFill>
              </a:rPr>
              <a:t>)</a:t>
            </a:r>
          </a:p>
          <a:p>
            <a:r>
              <a:rPr lang="en-US" dirty="0">
                <a:solidFill>
                  <a:srgbClr val="FF0000"/>
                </a:solidFill>
              </a:rPr>
              <a:t>– </a:t>
            </a:r>
            <a:r>
              <a:rPr lang="en-US" dirty="0" err="1">
                <a:solidFill>
                  <a:srgbClr val="FF0000"/>
                </a:solidFill>
              </a:rPr>
              <a:t>Vers</a:t>
            </a:r>
            <a:r>
              <a:rPr lang="en-US" dirty="0">
                <a:solidFill>
                  <a:srgbClr val="FF0000"/>
                </a:solidFill>
              </a:rPr>
              <a:t> (</a:t>
            </a:r>
            <a:r>
              <a:rPr lang="en-US" dirty="0" err="1">
                <a:solidFill>
                  <a:srgbClr val="FF0000"/>
                </a:solidFill>
              </a:rPr>
              <a:t>indique</a:t>
            </a:r>
            <a:r>
              <a:rPr lang="en-US" dirty="0">
                <a:solidFill>
                  <a:srgbClr val="FF0000"/>
                </a:solidFill>
              </a:rPr>
              <a:t> la direction)</a:t>
            </a:r>
          </a:p>
          <a:p>
            <a:r>
              <a:rPr lang="en-US" dirty="0">
                <a:solidFill>
                  <a:srgbClr val="FF0000"/>
                </a:solidFill>
              </a:rPr>
              <a:t>– </a:t>
            </a:r>
            <a:r>
              <a:rPr lang="en-US" dirty="0" err="1">
                <a:solidFill>
                  <a:srgbClr val="FF0000"/>
                </a:solidFill>
              </a:rPr>
              <a:t>Verre</a:t>
            </a:r>
            <a:r>
              <a:rPr lang="en-US" dirty="0">
                <a:solidFill>
                  <a:srgbClr val="FF0000"/>
                </a:solidFill>
              </a:rPr>
              <a:t> (objet)</a:t>
            </a:r>
          </a:p>
        </p:txBody>
      </p:sp>
      <p:pic>
        <p:nvPicPr>
          <p:cNvPr id="1026" name="Picture 2"/>
          <p:cNvPicPr>
            <a:picLocks noChangeAspect="1" noChangeArrowheads="1"/>
          </p:cNvPicPr>
          <p:nvPr/>
        </p:nvPicPr>
        <p:blipFill>
          <a:blip r:embed="rId2" cstate="print"/>
          <a:srcRect/>
          <a:stretch>
            <a:fillRect/>
          </a:stretch>
        </p:blipFill>
        <p:spPr bwMode="auto">
          <a:xfrm>
            <a:off x="3886200" y="0"/>
            <a:ext cx="5105400" cy="24384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Les </a:t>
            </a:r>
            <a:r>
              <a:rPr lang="en-US" dirty="0" err="1"/>
              <a:t>homonymes</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09800" y="1828800"/>
            <a:ext cx="5029200" cy="3733799"/>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Conclusion</a:t>
            </a:r>
            <a:br>
              <a:rPr lang="en-US" dirty="0">
                <a:solidFill>
                  <a:srgbClr val="0000FF"/>
                </a:solidFill>
              </a:rPr>
            </a:br>
            <a:endParaRPr lang="en-US" dirty="0">
              <a:solidFill>
                <a:srgbClr val="0000FF"/>
              </a:solidFill>
            </a:endParaRPr>
          </a:p>
        </p:txBody>
      </p:sp>
      <p:sp>
        <p:nvSpPr>
          <p:cNvPr id="3" name="Content Placeholder 2"/>
          <p:cNvSpPr>
            <a:spLocks noGrp="1"/>
          </p:cNvSpPr>
          <p:nvPr>
            <p:ph idx="1"/>
          </p:nvPr>
        </p:nvSpPr>
        <p:spPr>
          <a:xfrm>
            <a:off x="457200" y="1600200"/>
            <a:ext cx="8534400" cy="4525963"/>
          </a:xfrm>
        </p:spPr>
        <p:txBody>
          <a:bodyPr/>
          <a:lstStyle/>
          <a:p>
            <a:pPr>
              <a:buNone/>
            </a:pPr>
            <a:r>
              <a:rPr lang="en-US" dirty="0">
                <a:solidFill>
                  <a:srgbClr val="D60093"/>
                </a:solidFill>
              </a:rPr>
              <a:t>@</a:t>
            </a:r>
            <a:r>
              <a:rPr lang="en-US" dirty="0" err="1">
                <a:solidFill>
                  <a:srgbClr val="D60093"/>
                </a:solidFill>
              </a:rPr>
              <a:t>Écoutez</a:t>
            </a:r>
            <a:r>
              <a:rPr lang="en-US" dirty="0">
                <a:solidFill>
                  <a:srgbClr val="D60093"/>
                </a:solidFill>
              </a:rPr>
              <a:t> du </a:t>
            </a:r>
            <a:r>
              <a:rPr lang="en-US" dirty="0" err="1">
                <a:solidFill>
                  <a:srgbClr val="D60093"/>
                </a:solidFill>
              </a:rPr>
              <a:t>français</a:t>
            </a:r>
            <a:r>
              <a:rPr lang="en-US" dirty="0">
                <a:solidFill>
                  <a:srgbClr val="D60093"/>
                </a:solidFill>
              </a:rPr>
              <a:t> </a:t>
            </a:r>
            <a:r>
              <a:rPr lang="en-US" dirty="0" err="1">
                <a:solidFill>
                  <a:srgbClr val="D60093"/>
                </a:solidFill>
              </a:rPr>
              <a:t>régulièrement</a:t>
            </a:r>
            <a:endParaRPr lang="en-US" dirty="0">
              <a:solidFill>
                <a:srgbClr val="D60093"/>
              </a:solidFill>
            </a:endParaRPr>
          </a:p>
          <a:p>
            <a:pPr>
              <a:buNone/>
            </a:pPr>
            <a:r>
              <a:rPr lang="en-US" sz="2400" dirty="0">
                <a:solidFill>
                  <a:srgbClr val="D60093"/>
                </a:solidFill>
              </a:rPr>
              <a:t>(journal </a:t>
            </a:r>
            <a:r>
              <a:rPr lang="en-US" sz="2400" dirty="0" err="1">
                <a:solidFill>
                  <a:srgbClr val="D60093"/>
                </a:solidFill>
              </a:rPr>
              <a:t>télévisé</a:t>
            </a:r>
            <a:r>
              <a:rPr lang="en-US" sz="2400" dirty="0">
                <a:solidFill>
                  <a:srgbClr val="D60093"/>
                </a:solidFill>
              </a:rPr>
              <a:t>, </a:t>
            </a:r>
            <a:r>
              <a:rPr lang="en-US" sz="2400" dirty="0" err="1">
                <a:solidFill>
                  <a:srgbClr val="D60093"/>
                </a:solidFill>
              </a:rPr>
              <a:t>documentaires</a:t>
            </a:r>
            <a:r>
              <a:rPr lang="en-US" sz="2400" dirty="0">
                <a:solidFill>
                  <a:srgbClr val="D60093"/>
                </a:solidFill>
              </a:rPr>
              <a:t>, films, chansons, etc.)</a:t>
            </a:r>
          </a:p>
          <a:p>
            <a:pPr>
              <a:buNone/>
            </a:pPr>
            <a:endParaRPr lang="fr-FR" dirty="0"/>
          </a:p>
          <a:p>
            <a:pPr>
              <a:buNone/>
            </a:pPr>
            <a:r>
              <a:rPr lang="fr-FR" dirty="0">
                <a:solidFill>
                  <a:srgbClr val="009900"/>
                </a:solidFill>
              </a:rPr>
              <a:t>@Tout s’apprend avec le temps et la </a:t>
            </a:r>
            <a:r>
              <a:rPr lang="en-US" dirty="0" err="1">
                <a:solidFill>
                  <a:srgbClr val="009900"/>
                </a:solidFill>
              </a:rPr>
              <a:t>pratique</a:t>
            </a:r>
            <a:r>
              <a:rPr lang="en-US" dirty="0">
                <a:solidFill>
                  <a:srgbClr val="009900"/>
                </a:solidFill>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53250" name="Picture 2" descr="C:\Users\Thirumurugan\Desktop\merci-pour-votre-attention--14_ws1034664839.jpg"/>
          <p:cNvPicPr>
            <a:picLocks noGrp="1" noChangeAspect="1" noChangeArrowheads="1"/>
          </p:cNvPicPr>
          <p:nvPr>
            <p:ph idx="1"/>
          </p:nvPr>
        </p:nvPicPr>
        <p:blipFill>
          <a:blip r:embed="rId2" cstate="print"/>
          <a:srcRect/>
          <a:stretch>
            <a:fillRect/>
          </a:stretch>
        </p:blipFill>
        <p:spPr bwMode="auto">
          <a:xfrm>
            <a:off x="609600" y="228600"/>
            <a:ext cx="7924800" cy="6248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43087F6-B828-4E8B-BDA4-10C3C77E5957}"/>
              </a:ext>
            </a:extLst>
          </p:cNvPr>
          <p:cNvSpPr/>
          <p:nvPr/>
        </p:nvSpPr>
        <p:spPr>
          <a:xfrm>
            <a:off x="262467" y="2251755"/>
            <a:ext cx="8509000" cy="3416320"/>
          </a:xfrm>
          <a:prstGeom prst="rect">
            <a:avLst/>
          </a:prstGeom>
        </p:spPr>
        <p:txBody>
          <a:bodyPr wrap="square">
            <a:spAutoFit/>
          </a:bodyPr>
          <a:lstStyle/>
          <a:p>
            <a:r>
              <a:rPr lang="en-US" dirty="0">
                <a:solidFill>
                  <a:srgbClr val="002060"/>
                </a:solidFill>
                <a:latin typeface="nunito sans"/>
              </a:rPr>
              <a:t>Due to the fact that there are over 30 French speaking countries in the world, There are many different </a:t>
            </a:r>
            <a:r>
              <a:rPr lang="en-US" dirty="0">
                <a:solidFill>
                  <a:srgbClr val="002060"/>
                </a:solidFill>
                <a:latin typeface="nunito sans"/>
                <a:hlinkClick r:id="rId2">
                  <a:extLst>
                    <a:ext uri="{A12FA001-AC4F-418D-AE19-62706E023703}">
                      <ahyp:hlinkClr xmlns="" xmlns:ahyp="http://schemas.microsoft.com/office/drawing/2018/hyperlinkcolor" val="tx"/>
                    </a:ext>
                  </a:extLst>
                </a:hlinkClick>
              </a:rPr>
              <a:t>French dialects in the world</a:t>
            </a:r>
            <a:r>
              <a:rPr lang="en-US" dirty="0">
                <a:solidFill>
                  <a:srgbClr val="002060"/>
                </a:solidFill>
                <a:latin typeface="nunito sans"/>
              </a:rPr>
              <a:t>. </a:t>
            </a:r>
          </a:p>
          <a:p>
            <a:endParaRPr lang="en-US" dirty="0">
              <a:solidFill>
                <a:srgbClr val="002060"/>
              </a:solidFill>
              <a:latin typeface="nunito sans"/>
            </a:endParaRPr>
          </a:p>
          <a:p>
            <a:endParaRPr lang="en-US" dirty="0">
              <a:solidFill>
                <a:srgbClr val="333333"/>
              </a:solidFill>
              <a:latin typeface="nunito sans"/>
            </a:endParaRPr>
          </a:p>
          <a:p>
            <a:r>
              <a:rPr lang="en-US" dirty="0">
                <a:solidFill>
                  <a:srgbClr val="C00000"/>
                </a:solidFill>
                <a:latin typeface="nunito sans"/>
              </a:rPr>
              <a:t>It is spoken in French speaking countries in the world like Switzerland, Algeria, Haiti (Caribbean French), Belgium, Indian Ocean (Réunion, Mauritius, and Seychelles), North and Central Africa etc.</a:t>
            </a:r>
          </a:p>
          <a:p>
            <a:endParaRPr lang="en-US" dirty="0">
              <a:solidFill>
                <a:srgbClr val="333333"/>
              </a:solidFill>
              <a:latin typeface="nunito sans"/>
            </a:endParaRPr>
          </a:p>
          <a:p>
            <a:r>
              <a:rPr lang="en-US" b="1" dirty="0">
                <a:solidFill>
                  <a:srgbClr val="0909B7"/>
                </a:solidFill>
                <a:latin typeface="nunito sans"/>
              </a:rPr>
              <a:t>Parisian French</a:t>
            </a:r>
            <a:r>
              <a:rPr lang="en-US" dirty="0">
                <a:solidFill>
                  <a:srgbClr val="0909B7"/>
                </a:solidFill>
                <a:latin typeface="nunito sans"/>
              </a:rPr>
              <a:t> is most popular these days and generally considered as Standard French for those who want to start learning French. </a:t>
            </a:r>
            <a:r>
              <a:rPr lang="en-US" u="sng" dirty="0">
                <a:solidFill>
                  <a:srgbClr val="0909B7"/>
                </a:solidFill>
                <a:latin typeface="nunito sans"/>
              </a:rPr>
              <a:t>So we have to master it, to learn the native French accent.</a:t>
            </a:r>
            <a:r>
              <a:rPr lang="en-US" dirty="0">
                <a:solidFill>
                  <a:srgbClr val="0909B7"/>
                </a:solidFill>
                <a:latin typeface="nunito sans"/>
              </a:rPr>
              <a:t/>
            </a:r>
            <a:br>
              <a:rPr lang="en-US" dirty="0">
                <a:solidFill>
                  <a:srgbClr val="0909B7"/>
                </a:solidFill>
                <a:latin typeface="nunito sans"/>
              </a:rPr>
            </a:br>
            <a:endParaRPr lang="en-US" dirty="0">
              <a:solidFill>
                <a:srgbClr val="0909B7"/>
              </a:solidFill>
              <a:latin typeface="nunito sans"/>
            </a:endParaRPr>
          </a:p>
        </p:txBody>
      </p:sp>
    </p:spTree>
    <p:extLst>
      <p:ext uri="{BB962C8B-B14F-4D97-AF65-F5344CB8AC3E}">
        <p14:creationId xmlns="" xmlns:p14="http://schemas.microsoft.com/office/powerpoint/2010/main" val="129393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0D38F1-D4B6-404E-9DA9-E6B645AD1A7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A5B718E7-A95A-4852-9D68-D9D74F301669}"/>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86000" y="274638"/>
            <a:ext cx="4419600" cy="6308724"/>
          </a:xfrm>
        </p:spPr>
      </p:pic>
    </p:spTree>
    <p:extLst>
      <p:ext uri="{BB962C8B-B14F-4D97-AF65-F5344CB8AC3E}">
        <p14:creationId xmlns="" xmlns:p14="http://schemas.microsoft.com/office/powerpoint/2010/main" val="298656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B4726E-D3AB-4579-9962-BA0B74E492D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127C636F-04D5-4BDD-BE70-CCA47B07A30B}"/>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190750" y="274638"/>
            <a:ext cx="5048250" cy="6202362"/>
          </a:xfrm>
        </p:spPr>
      </p:pic>
    </p:spTree>
    <p:extLst>
      <p:ext uri="{BB962C8B-B14F-4D97-AF65-F5344CB8AC3E}">
        <p14:creationId xmlns="" xmlns:p14="http://schemas.microsoft.com/office/powerpoint/2010/main" val="321417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435E9-6401-4FA5-8B6B-9EA0D813DFC1}"/>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E9D0C061-E02E-4828-A66B-5EBF80FC5D7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24000" y="76200"/>
            <a:ext cx="5791200" cy="6705600"/>
          </a:xfrm>
        </p:spPr>
      </p:pic>
    </p:spTree>
    <p:extLst>
      <p:ext uri="{BB962C8B-B14F-4D97-AF65-F5344CB8AC3E}">
        <p14:creationId xmlns="" xmlns:p14="http://schemas.microsoft.com/office/powerpoint/2010/main" val="1612526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1503</Words>
  <Application>Microsoft Office PowerPoint</Application>
  <PresentationFormat>On-screen Show (4:3)</PresentationFormat>
  <Paragraphs>269</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Slide 1</vt:lpstr>
      <vt:lpstr>              Comment prononcer bien en français?     Dr. C. THIRUMURUGAN, Associate professor, Department of French, Pondicherry University </vt:lpstr>
      <vt:lpstr>Slide 3</vt:lpstr>
      <vt:lpstr>French speaking countries in the world – Francophone </vt:lpstr>
      <vt:lpstr>Slide 5</vt:lpstr>
      <vt:lpstr>Slide 6</vt:lpstr>
      <vt:lpstr>Slide 7</vt:lpstr>
      <vt:lpstr>Slide 8</vt:lpstr>
      <vt:lpstr>Slide 9</vt:lpstr>
      <vt:lpstr>Slide 10</vt:lpstr>
      <vt:lpstr>La prononciation de « u »</vt:lpstr>
      <vt:lpstr>La prononciation de «œ»</vt:lpstr>
      <vt:lpstr> Attention à la prononciation de « ex » </vt:lpstr>
      <vt:lpstr> L’apostrophe:’ devant une voyelle:  Contact entre 2 voyelles</vt:lpstr>
      <vt:lpstr>Trait d’union : - </vt:lpstr>
      <vt:lpstr>L'élision dans le langage familier</vt:lpstr>
      <vt:lpstr>Les lettres écrites mais non prononcées</vt:lpstr>
      <vt:lpstr>Les liaisons</vt:lpstr>
      <vt:lpstr>Intonation des phrases</vt:lpstr>
      <vt:lpstr>Intonation des phrases </vt:lpstr>
      <vt:lpstr>Intonation des phrases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Liaisons et enchaînements des mots</vt:lpstr>
      <vt:lpstr>Liaisons et enchaînements des mots</vt:lpstr>
      <vt:lpstr> Liaisons et enchaînements des mots Liaisons obligatoires :</vt:lpstr>
      <vt:lpstr>Les liaisons obligatoires</vt:lpstr>
      <vt:lpstr>Liaisons et enchaînements des mots Liaisons obligatoires :</vt:lpstr>
      <vt:lpstr>Liaisons et enchaînements des mots Liaisons obligatoires :</vt:lpstr>
      <vt:lpstr>Liaisons et enchaînements des mots Liaisons interdites:</vt:lpstr>
      <vt:lpstr>Les liaisons interdites</vt:lpstr>
      <vt:lpstr>Liaisons et enchaînements des mots</vt:lpstr>
      <vt:lpstr>Slide 43</vt:lpstr>
      <vt:lpstr>Liaisons et enchaînements des mots</vt:lpstr>
      <vt:lpstr>Intonation des phrases </vt:lpstr>
      <vt:lpstr>Intonation des phrases</vt:lpstr>
      <vt:lpstr>La prononciation des voyelles:</vt:lpstr>
      <vt:lpstr>La différence entre [s] et [z]</vt:lpstr>
      <vt:lpstr>Le son [s] et [z]</vt:lpstr>
      <vt:lpstr>La prononciation de « gn »</vt:lpstr>
      <vt:lpstr>La prononciation «c» «k» et«qu»</vt:lpstr>
      <vt:lpstr>La prononciation de «œ»</vt:lpstr>
      <vt:lpstr>Les homonymes </vt:lpstr>
      <vt:lpstr>Les homonymes </vt:lpstr>
      <vt:lpstr>Homophones</vt:lpstr>
      <vt:lpstr>Les homonymes </vt:lpstr>
      <vt:lpstr>Conclusion </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prononcer bien en français?</dc:title>
  <dc:creator>Thirumurugan</dc:creator>
  <cp:lastModifiedBy>adminsjc</cp:lastModifiedBy>
  <cp:revision>43</cp:revision>
  <dcterms:created xsi:type="dcterms:W3CDTF">2006-08-16T00:00:00Z</dcterms:created>
  <dcterms:modified xsi:type="dcterms:W3CDTF">2019-09-30T05:39:49Z</dcterms:modified>
</cp:coreProperties>
</file>